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9"/>
  </p:notesMasterIdLst>
  <p:sldIdLst>
    <p:sldId id="256" r:id="rId3"/>
    <p:sldId id="313" r:id="rId4"/>
    <p:sldId id="265" r:id="rId5"/>
    <p:sldId id="273" r:id="rId6"/>
    <p:sldId id="263" r:id="rId7"/>
    <p:sldId id="264" r:id="rId8"/>
    <p:sldId id="276" r:id="rId9"/>
    <p:sldId id="271" r:id="rId10"/>
    <p:sldId id="303" r:id="rId11"/>
    <p:sldId id="259" r:id="rId12"/>
    <p:sldId id="304" r:id="rId13"/>
    <p:sldId id="308" r:id="rId14"/>
    <p:sldId id="305" r:id="rId15"/>
    <p:sldId id="309" r:id="rId16"/>
    <p:sldId id="312" r:id="rId17"/>
    <p:sldId id="31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Lst>
        </p14:section>
        <p14:section name="Week 1" id="{AD7F8F4D-E2DA-4A39-9422-A14E306EB84A}">
          <p14:sldIdLst>
            <p14:sldId id="313"/>
            <p14:sldId id="265"/>
            <p14:sldId id="273"/>
            <p14:sldId id="263"/>
            <p14:sldId id="264"/>
            <p14:sldId id="276"/>
            <p14:sldId id="271"/>
            <p14:sldId id="303"/>
          </p14:sldIdLst>
        </p14:section>
        <p14:section name="Week 2" id="{105B8307-E59D-4740-8050-0C021ADB026F}">
          <p14:sldIdLst>
            <p14:sldId id="259"/>
            <p14:sldId id="304"/>
            <p14:sldId id="308"/>
            <p14:sldId id="305"/>
            <p14:sldId id="309"/>
            <p14:sldId id="312"/>
            <p14:sldId id="31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08" userDrawn="1">
          <p15:clr>
            <a:srgbClr val="A4A3A4"/>
          </p15:clr>
        </p15:guide>
        <p15:guide id="4" pos="7272" userDrawn="1">
          <p15:clr>
            <a:srgbClr val="A4A3A4"/>
          </p15:clr>
        </p15:guide>
        <p15:guide id="5" orient="horz" pos="3929" userDrawn="1">
          <p15:clr>
            <a:srgbClr val="A4A3A4"/>
          </p15:clr>
        </p15:guide>
        <p15:guide id="6" orient="horz" pos="7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C00"/>
    <a:srgbClr val="FFE81C"/>
    <a:srgbClr val="23DBFF"/>
    <a:srgbClr val="FE9900"/>
    <a:srgbClr val="000000"/>
    <a:srgbClr val="1A232E"/>
    <a:srgbClr val="232F3E"/>
    <a:srgbClr val="304156"/>
    <a:srgbClr val="F2F2F2"/>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59" autoAdjust="0"/>
    <p:restoredTop sz="88542" autoAdjust="0"/>
  </p:normalViewPr>
  <p:slideViewPr>
    <p:cSldViewPr snapToGrid="0" showGuides="1">
      <p:cViewPr varScale="1">
        <p:scale>
          <a:sx n="65" d="100"/>
          <a:sy n="65" d="100"/>
        </p:scale>
        <p:origin x="672" y="72"/>
      </p:cViewPr>
      <p:guideLst>
        <p:guide orient="horz" pos="2160"/>
        <p:guide pos="3840"/>
        <p:guide pos="408"/>
        <p:guide pos="7272"/>
        <p:guide orient="horz" pos="3929"/>
        <p:guide orient="horz" pos="7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hdphoto1.wdp>
</file>

<file path=ppt/media/image10.png>
</file>

<file path=ppt/media/image11.png>
</file>

<file path=ppt/media/image12.png>
</file>

<file path=ppt/media/image13.png>
</file>

<file path=ppt/media/image14.png>
</file>

<file path=ppt/media/image15.jpeg>
</file>

<file path=ppt/media/image2.jpg>
</file>

<file path=ppt/media/image3.png>
</file>

<file path=ppt/media/image4.jp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t>05/05/2023</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t>‹#›</a:t>
            </a:fld>
            <a:endParaRPr lang="en-ID"/>
          </a:p>
        </p:txBody>
      </p:sp>
    </p:spTree>
    <p:extLst>
      <p:ext uri="{BB962C8B-B14F-4D97-AF65-F5344CB8AC3E}">
        <p14:creationId xmlns:p14="http://schemas.microsoft.com/office/powerpoint/2010/main" val="4153687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a:t>
            </a:fld>
            <a:endParaRPr lang="en-ID"/>
          </a:p>
        </p:txBody>
      </p:sp>
    </p:spTree>
    <p:extLst>
      <p:ext uri="{BB962C8B-B14F-4D97-AF65-F5344CB8AC3E}">
        <p14:creationId xmlns:p14="http://schemas.microsoft.com/office/powerpoint/2010/main" val="8371515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11</a:t>
            </a:fld>
            <a:endParaRPr lang="en-ID"/>
          </a:p>
        </p:txBody>
      </p:sp>
    </p:spTree>
    <p:extLst>
      <p:ext uri="{BB962C8B-B14F-4D97-AF65-F5344CB8AC3E}">
        <p14:creationId xmlns:p14="http://schemas.microsoft.com/office/powerpoint/2010/main" val="38368599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2715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13</a:t>
            </a:fld>
            <a:endParaRPr lang="en-ID"/>
          </a:p>
        </p:txBody>
      </p:sp>
    </p:spTree>
    <p:extLst>
      <p:ext uri="{BB962C8B-B14F-4D97-AF65-F5344CB8AC3E}">
        <p14:creationId xmlns:p14="http://schemas.microsoft.com/office/powerpoint/2010/main" val="1297135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15</a:t>
            </a:fld>
            <a:endParaRPr lang="en-ID"/>
          </a:p>
        </p:txBody>
      </p:sp>
    </p:spTree>
    <p:extLst>
      <p:ext uri="{BB962C8B-B14F-4D97-AF65-F5344CB8AC3E}">
        <p14:creationId xmlns:p14="http://schemas.microsoft.com/office/powerpoint/2010/main" val="3056280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0100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7" name="Google Shape;427;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99601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3</a:t>
            </a:fld>
            <a:endParaRPr lang="en-ID"/>
          </a:p>
        </p:txBody>
      </p:sp>
    </p:spTree>
    <p:extLst>
      <p:ext uri="{BB962C8B-B14F-4D97-AF65-F5344CB8AC3E}">
        <p14:creationId xmlns:p14="http://schemas.microsoft.com/office/powerpoint/2010/main" val="607490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5</a:t>
            </a:fld>
            <a:endParaRPr lang="en-ID"/>
          </a:p>
        </p:txBody>
      </p:sp>
    </p:spTree>
    <p:extLst>
      <p:ext uri="{BB962C8B-B14F-4D97-AF65-F5344CB8AC3E}">
        <p14:creationId xmlns:p14="http://schemas.microsoft.com/office/powerpoint/2010/main" val="666207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6</a:t>
            </a:fld>
            <a:endParaRPr lang="en-ID"/>
          </a:p>
        </p:txBody>
      </p:sp>
    </p:spTree>
    <p:extLst>
      <p:ext uri="{BB962C8B-B14F-4D97-AF65-F5344CB8AC3E}">
        <p14:creationId xmlns:p14="http://schemas.microsoft.com/office/powerpoint/2010/main" val="23597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7</a:t>
            </a:fld>
            <a:endParaRPr lang="en-ID"/>
          </a:p>
        </p:txBody>
      </p:sp>
    </p:spTree>
    <p:extLst>
      <p:ext uri="{BB962C8B-B14F-4D97-AF65-F5344CB8AC3E}">
        <p14:creationId xmlns:p14="http://schemas.microsoft.com/office/powerpoint/2010/main" val="2702967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8</a:t>
            </a:fld>
            <a:endParaRPr lang="en-ID"/>
          </a:p>
        </p:txBody>
      </p:sp>
    </p:spTree>
    <p:extLst>
      <p:ext uri="{BB962C8B-B14F-4D97-AF65-F5344CB8AC3E}">
        <p14:creationId xmlns:p14="http://schemas.microsoft.com/office/powerpoint/2010/main" val="3153575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t>9</a:t>
            </a:fld>
            <a:endParaRPr lang="en-ID"/>
          </a:p>
        </p:txBody>
      </p:sp>
    </p:spTree>
    <p:extLst>
      <p:ext uri="{BB962C8B-B14F-4D97-AF65-F5344CB8AC3E}">
        <p14:creationId xmlns:p14="http://schemas.microsoft.com/office/powerpoint/2010/main" val="27648231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7" name="Google Shape;427;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F109A-21B3-4AED-9B24-15B880626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7A618E2A-F2F3-49A2-957A-926577D786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58835C57-F9A2-42D3-8CF6-72FD5830C97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5" name="Footer Placeholder 4">
            <a:extLst>
              <a:ext uri="{FF2B5EF4-FFF2-40B4-BE49-F238E27FC236}">
                <a16:creationId xmlns:a16="http://schemas.microsoft.com/office/drawing/2014/main" id="{F48F4BF8-B7EC-465F-9305-A35ABAC92DE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680B490E-D1D2-415F-BE96-DBF73B7A1A3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727160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C12B-ED7C-44E0-AB3A-1EB802D5B414}"/>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B903352-93B8-4706-A726-FC4909C459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FEE761-D03F-4B07-85AC-B758BA91AAB0}"/>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5" name="Footer Placeholder 4">
            <a:extLst>
              <a:ext uri="{FF2B5EF4-FFF2-40B4-BE49-F238E27FC236}">
                <a16:creationId xmlns:a16="http://schemas.microsoft.com/office/drawing/2014/main" id="{7CA40DE4-BFF2-4DD8-AABF-5BB81C79DB03}"/>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BB4AEB91-F9A3-4E8B-A448-854F82E7FBBE}"/>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702156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44B229-B7CE-4C43-8647-8081E50135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9FFBD2CA-740E-45DF-922C-97B968AE69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7EBAA082-F55B-447D-9919-EB2B6B7F19AC}"/>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5" name="Footer Placeholder 4">
            <a:extLst>
              <a:ext uri="{FF2B5EF4-FFF2-40B4-BE49-F238E27FC236}">
                <a16:creationId xmlns:a16="http://schemas.microsoft.com/office/drawing/2014/main" id="{3D7924FD-A234-41C5-B382-0C5828AA3175}"/>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9A113FB6-CC57-4B8C-BEE8-70259B9E2A4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941759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4667F-4A42-4769-9F76-64A261C4F1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24069B-AD9E-4FD2-85C7-CA56E7D2E9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BF414C1-9481-4450-BEE2-B273EC6488A5}"/>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5" name="Footer Placeholder 4">
            <a:extLst>
              <a:ext uri="{FF2B5EF4-FFF2-40B4-BE49-F238E27FC236}">
                <a16:creationId xmlns:a16="http://schemas.microsoft.com/office/drawing/2014/main" id="{FBFF7BD5-48FE-4479-BDAD-935E39F0D4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8C7FAA-862A-427D-B2E9-7ECD4466C13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703956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2DB-BCDA-4917-88D8-1AECA61BE2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EC8A80-8FB7-4D85-BEA1-BAE86F7A2A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922ABA-6911-407D-B24E-35E3AA632342}"/>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5" name="Footer Placeholder 4">
            <a:extLst>
              <a:ext uri="{FF2B5EF4-FFF2-40B4-BE49-F238E27FC236}">
                <a16:creationId xmlns:a16="http://schemas.microsoft.com/office/drawing/2014/main" id="{9DD4888D-4CA5-4F5C-8822-8A3FBE8194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EACBF1-B3EF-4AEB-A8E7-21B81084E68C}"/>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121246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BFA7-5EB5-45A2-8545-4EE19F1744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E6874B-A9BC-42E2-8900-580F208EFE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87DB26-5055-4490-AE13-01893971984E}"/>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5" name="Footer Placeholder 4">
            <a:extLst>
              <a:ext uri="{FF2B5EF4-FFF2-40B4-BE49-F238E27FC236}">
                <a16:creationId xmlns:a16="http://schemas.microsoft.com/office/drawing/2014/main" id="{53F71663-33E2-49F4-AD7F-7FF39035C5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AE8C53-25D3-46D3-995C-A4B2A2E3BB2F}"/>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258513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9A228-E5C4-4276-A4F6-46F064029A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4E2A1-EDA3-44BB-B335-6EB8241C7D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D43637-598C-47AF-BFFA-98CA5BE46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E6D2D6C-7B4F-42AE-8889-68E76E4A29F0}"/>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6" name="Footer Placeholder 5">
            <a:extLst>
              <a:ext uri="{FF2B5EF4-FFF2-40B4-BE49-F238E27FC236}">
                <a16:creationId xmlns:a16="http://schemas.microsoft.com/office/drawing/2014/main" id="{448FC1CF-8412-43F1-A888-0ABCC6C6BC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646DA3-E6E7-44C9-85E8-E149F047C83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4570983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EEF7-A177-4443-B24C-41C40C8185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E5D14-E479-47B6-9A92-366463E572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287FE4-F1D9-43E0-9199-1D80D377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F8E8FE-C386-4CFB-8BE8-E62223BD4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D69A3C-8F99-482C-A0B7-430FF68ED2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2C0A86-DF2E-48B2-9694-388ACB11187A}"/>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8" name="Footer Placeholder 7">
            <a:extLst>
              <a:ext uri="{FF2B5EF4-FFF2-40B4-BE49-F238E27FC236}">
                <a16:creationId xmlns:a16="http://schemas.microsoft.com/office/drawing/2014/main" id="{EA807717-F40D-42D4-8066-60304C8502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9529F1-9D1A-4219-93EB-FA054BA8FD9E}"/>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26998797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298F5-AE7F-47AF-B5E6-2715C6F559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E94DA2-C06B-4FB3-B9A7-5FCFA1597E8E}"/>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4" name="Footer Placeholder 3">
            <a:extLst>
              <a:ext uri="{FF2B5EF4-FFF2-40B4-BE49-F238E27FC236}">
                <a16:creationId xmlns:a16="http://schemas.microsoft.com/office/drawing/2014/main" id="{09F79F58-0C58-4534-8EA9-A70D80CD6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5B6AC3-2A1E-4B55-9F85-EC4DFE8FEE29}"/>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6525236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FFACA-70E8-4B04-9552-9935820AFEA4}"/>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3" name="Footer Placeholder 2">
            <a:extLst>
              <a:ext uri="{FF2B5EF4-FFF2-40B4-BE49-F238E27FC236}">
                <a16:creationId xmlns:a16="http://schemas.microsoft.com/office/drawing/2014/main" id="{004FC4C8-9E6C-433D-A108-052F6087DE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4F9FB3-847A-43BF-8DFE-1CD61A6E46AB}"/>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4732881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36DF6-C1AA-4B20-9AAF-56E32688A3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EE1A13-1675-4059-B45B-A77757B937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19A5C0-AF5B-44DC-A682-84AAB05C48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C4FA9-6241-4B09-829B-57067D04490D}"/>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6" name="Footer Placeholder 5">
            <a:extLst>
              <a:ext uri="{FF2B5EF4-FFF2-40B4-BE49-F238E27FC236}">
                <a16:creationId xmlns:a16="http://schemas.microsoft.com/office/drawing/2014/main" id="{07FC6C1A-93CE-475B-9025-9FFDDEE503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15B8C-EEA5-4E22-8D0F-D76EA7F784C0}"/>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84731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E581-9ABB-4B86-A245-B74FEAE8C46C}"/>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208B1AD9-6E0B-4B07-BC1B-FBCEE4DE8D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9102214-BDC5-4F3B-A454-C64095FBF8A8}"/>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5" name="Footer Placeholder 4">
            <a:extLst>
              <a:ext uri="{FF2B5EF4-FFF2-40B4-BE49-F238E27FC236}">
                <a16:creationId xmlns:a16="http://schemas.microsoft.com/office/drawing/2014/main" id="{DD3DE5A2-E0F9-419E-9708-07448B86A392}"/>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4FAE42E0-B021-449E-A119-E9D12DB30701}"/>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011694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E124-976C-4B60-9586-9146F5FC38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76A346-EC3F-4ED9-833D-FDB883258B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378078-91B6-4AAB-BFB5-AD3616F108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B48079-D862-40FB-8123-A6A7DE4512AD}"/>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6" name="Footer Placeholder 5">
            <a:extLst>
              <a:ext uri="{FF2B5EF4-FFF2-40B4-BE49-F238E27FC236}">
                <a16:creationId xmlns:a16="http://schemas.microsoft.com/office/drawing/2014/main" id="{455D1913-5B66-4DB2-AC15-094E434419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29E82-2304-42B8-AC3C-E02CE82513A6}"/>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789531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DCBDE-02EE-4B02-B1A7-AF3014F6BB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6E58CD7-6865-4B5D-A136-983C5A9D9A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C731C-EA89-4E85-B21F-CBD3864B5D4A}"/>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5" name="Footer Placeholder 4">
            <a:extLst>
              <a:ext uri="{FF2B5EF4-FFF2-40B4-BE49-F238E27FC236}">
                <a16:creationId xmlns:a16="http://schemas.microsoft.com/office/drawing/2014/main" id="{5C62CACB-E603-4529-8C99-9FD2C88540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9BCA09-2F50-4D2D-B400-6A1B2E46DEA7}"/>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3591172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628330-B72C-483A-8650-07BBEA7246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65FCEBC-7733-47E5-AF33-401040A20D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AB3D0-6061-48F3-9A7E-88673991962A}"/>
              </a:ext>
            </a:extLst>
          </p:cNvPr>
          <p:cNvSpPr>
            <a:spLocks noGrp="1"/>
          </p:cNvSpPr>
          <p:nvPr>
            <p:ph type="dt" sz="half" idx="10"/>
          </p:nvPr>
        </p:nvSpPr>
        <p:spPr/>
        <p:txBody>
          <a:bodyPr/>
          <a:lstStyle/>
          <a:p>
            <a:fld id="{986DABFE-CF63-491E-84AB-A903E3350969}" type="datetimeFigureOut">
              <a:rPr lang="en-US" smtClean="0"/>
              <a:t>5/5/2023</a:t>
            </a:fld>
            <a:endParaRPr lang="en-US"/>
          </a:p>
        </p:txBody>
      </p:sp>
      <p:sp>
        <p:nvSpPr>
          <p:cNvPr id="5" name="Footer Placeholder 4">
            <a:extLst>
              <a:ext uri="{FF2B5EF4-FFF2-40B4-BE49-F238E27FC236}">
                <a16:creationId xmlns:a16="http://schemas.microsoft.com/office/drawing/2014/main" id="{B93F483F-F973-47D7-951C-D54B54D7F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8D37C-B19D-4856-B649-3E9FAA37A843}"/>
              </a:ext>
            </a:extLst>
          </p:cNvPr>
          <p:cNvSpPr>
            <a:spLocks noGrp="1"/>
          </p:cNvSpPr>
          <p:nvPr>
            <p:ph type="sldNum" sz="quarter" idx="12"/>
          </p:nvPr>
        </p:nvSpPr>
        <p:spPr/>
        <p:txBody>
          <a:bodyPr/>
          <a:lstStyle/>
          <a:p>
            <a:fld id="{34D8CD30-031B-4513-A3D8-5C632A80931B}" type="slidenum">
              <a:rPr lang="en-US" smtClean="0"/>
              <a:t>‹#›</a:t>
            </a:fld>
            <a:endParaRPr lang="en-US"/>
          </a:p>
        </p:txBody>
      </p:sp>
    </p:spTree>
    <p:extLst>
      <p:ext uri="{BB962C8B-B14F-4D97-AF65-F5344CB8AC3E}">
        <p14:creationId xmlns:p14="http://schemas.microsoft.com/office/powerpoint/2010/main" val="1266453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17"/>
        <p:cNvGrpSpPr/>
        <p:nvPr/>
      </p:nvGrpSpPr>
      <p:grpSpPr>
        <a:xfrm>
          <a:off x="0" y="0"/>
          <a:ext cx="0" cy="0"/>
          <a:chOff x="0" y="0"/>
          <a:chExt cx="0" cy="0"/>
        </a:xfrm>
      </p:grpSpPr>
      <p:sp>
        <p:nvSpPr>
          <p:cNvPr id="18" name="Google Shape;18;p34"/>
          <p:cNvSpPr>
            <a:spLocks noGrp="1"/>
          </p:cNvSpPr>
          <p:nvPr>
            <p:ph type="pic" idx="2"/>
          </p:nvPr>
        </p:nvSpPr>
        <p:spPr>
          <a:xfrm>
            <a:off x="1089025" y="1937268"/>
            <a:ext cx="5206611" cy="3349690"/>
          </a:xfrm>
          <a:prstGeom prst="rect">
            <a:avLst/>
          </a:prstGeom>
          <a:noFill/>
          <a:ln>
            <a:noFill/>
          </a:ln>
        </p:spPr>
      </p:sp>
      <p:sp>
        <p:nvSpPr>
          <p:cNvPr id="19" name="Google Shape;19;p34"/>
          <p:cNvSpPr>
            <a:spLocks noGrp="1"/>
          </p:cNvSpPr>
          <p:nvPr>
            <p:ph type="pic" idx="3"/>
          </p:nvPr>
        </p:nvSpPr>
        <p:spPr>
          <a:xfrm>
            <a:off x="5781160" y="2620011"/>
            <a:ext cx="1427728" cy="2933647"/>
          </a:xfrm>
          <a:prstGeom prst="rect">
            <a:avLst/>
          </a:prstGeom>
          <a:noFill/>
          <a:ln>
            <a:noFill/>
          </a:ln>
        </p:spPr>
      </p:sp>
    </p:spTree>
    <p:extLst>
      <p:ext uri="{BB962C8B-B14F-4D97-AF65-F5344CB8AC3E}">
        <p14:creationId xmlns:p14="http://schemas.microsoft.com/office/powerpoint/2010/main" val="2964516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DDA0A-72D5-4A47-8608-90887338D3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B7A40760-859E-4D65-ADAF-C6525299D6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0495C0-E2FC-4568-BC2B-B312CDA0096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5" name="Footer Placeholder 4">
            <a:extLst>
              <a:ext uri="{FF2B5EF4-FFF2-40B4-BE49-F238E27FC236}">
                <a16:creationId xmlns:a16="http://schemas.microsoft.com/office/drawing/2014/main" id="{75BC27C3-8E1F-4007-884C-C63975517EB4}"/>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a:extLst>
              <a:ext uri="{FF2B5EF4-FFF2-40B4-BE49-F238E27FC236}">
                <a16:creationId xmlns:a16="http://schemas.microsoft.com/office/drawing/2014/main" id="{F978BB95-3657-4C2A-B4AB-7CEBA3A1095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042835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B32E3-1CF2-4D7E-8107-DFBEA42E17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41A644C-2B15-4E7F-8664-B0584B7DBA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28FF0366-C28B-4BDA-845E-F27527A1C45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E1BD4F05-A819-4AF6-AB17-308DD67A1252}"/>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6" name="Footer Placeholder 5">
            <a:extLst>
              <a:ext uri="{FF2B5EF4-FFF2-40B4-BE49-F238E27FC236}">
                <a16:creationId xmlns:a16="http://schemas.microsoft.com/office/drawing/2014/main" id="{DCB8503A-166E-472B-964E-5E7FC155F0B8}"/>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A1562E2D-A7E0-4A99-BB6A-DF7C3D8EC637}"/>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1590828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B03A3-F4FC-45A7-A280-B1AABF0BD2D7}"/>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288C8917-0680-4D3C-B7BD-B9BCA1C901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4A027F-B654-43A0-A51D-FB6115F0B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D9417CC2-BBC3-42A6-BEB1-84CDCF6BA0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D783B8-A2EE-4C6A-88C6-22322E1FD3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D2D3B6C0-BEAF-468F-8260-6988D8AE8966}"/>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8" name="Footer Placeholder 7">
            <a:extLst>
              <a:ext uri="{FF2B5EF4-FFF2-40B4-BE49-F238E27FC236}">
                <a16:creationId xmlns:a16="http://schemas.microsoft.com/office/drawing/2014/main" id="{FC025079-910A-4AFC-85D3-0C244E9F9E1E}"/>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9" name="Slide Number Placeholder 8">
            <a:extLst>
              <a:ext uri="{FF2B5EF4-FFF2-40B4-BE49-F238E27FC236}">
                <a16:creationId xmlns:a16="http://schemas.microsoft.com/office/drawing/2014/main" id="{86A8DECD-AB56-46C3-A011-F7D96D5D10C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272902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B48BF-F5EC-4208-8675-2D4022EC208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BF820738-FA88-4028-BBC6-3BCEC18C3739}"/>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4" name="Footer Placeholder 3">
            <a:extLst>
              <a:ext uri="{FF2B5EF4-FFF2-40B4-BE49-F238E27FC236}">
                <a16:creationId xmlns:a16="http://schemas.microsoft.com/office/drawing/2014/main" id="{59DA47AB-A97C-4756-84B3-0A56BA839180}"/>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5" name="Slide Number Placeholder 4">
            <a:extLst>
              <a:ext uri="{FF2B5EF4-FFF2-40B4-BE49-F238E27FC236}">
                <a16:creationId xmlns:a16="http://schemas.microsoft.com/office/drawing/2014/main" id="{063BA8CB-41E4-464D-99C5-0162A8E4705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327596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90BD16-A135-48C0-ACF6-A0668E2B38F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3" name="Footer Placeholder 2">
            <a:extLst>
              <a:ext uri="{FF2B5EF4-FFF2-40B4-BE49-F238E27FC236}">
                <a16:creationId xmlns:a16="http://schemas.microsoft.com/office/drawing/2014/main" id="{076DB9B6-5C40-4AEA-A88A-493A90DD4101}"/>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4" name="Slide Number Placeholder 3">
            <a:extLst>
              <a:ext uri="{FF2B5EF4-FFF2-40B4-BE49-F238E27FC236}">
                <a16:creationId xmlns:a16="http://schemas.microsoft.com/office/drawing/2014/main" id="{CF1D0684-089C-4E8D-A267-EAC47A42EA74}"/>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41448558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7592D-43E8-4B55-B7CD-C005EDA04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53301B98-1FCE-4191-8E6D-6D0A24A7C7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FC6C4DFA-7C12-404F-89A0-AE4D03DC6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E5D3DF-A55B-416A-B7AC-6D47BBE48E91}"/>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6" name="Footer Placeholder 5">
            <a:extLst>
              <a:ext uri="{FF2B5EF4-FFF2-40B4-BE49-F238E27FC236}">
                <a16:creationId xmlns:a16="http://schemas.microsoft.com/office/drawing/2014/main" id="{84E54116-9698-4FC1-9A65-8AE4E8E0A75F}"/>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9532455F-A027-49C8-A8E9-6B66C2D2B70C}"/>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230869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672E9-95D4-4476-AA0D-C60224FDB4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ABC948E3-B2D4-43CA-B95C-D20133AA97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51098E69-A328-4467-A137-036744F780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391798-B039-4C8A-A0E9-EDF9AA152244}"/>
              </a:ext>
            </a:extLst>
          </p:cNvPr>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t>05/05/2023</a:t>
            </a:fld>
            <a:endParaRPr lang="en-ID"/>
          </a:p>
        </p:txBody>
      </p:sp>
      <p:sp>
        <p:nvSpPr>
          <p:cNvPr id="6" name="Footer Placeholder 5">
            <a:extLst>
              <a:ext uri="{FF2B5EF4-FFF2-40B4-BE49-F238E27FC236}">
                <a16:creationId xmlns:a16="http://schemas.microsoft.com/office/drawing/2014/main" id="{884D96C0-F3C2-412C-997D-62FB23B377F6}"/>
              </a:ext>
            </a:extLst>
          </p:cNvPr>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a:extLst>
              <a:ext uri="{FF2B5EF4-FFF2-40B4-BE49-F238E27FC236}">
                <a16:creationId xmlns:a16="http://schemas.microsoft.com/office/drawing/2014/main" id="{46ACB663-09ED-4366-AC4C-86761BB2EAF9}"/>
              </a:ext>
            </a:extLst>
          </p:cNvPr>
          <p:cNvSpPr>
            <a:spLocks noGrp="1"/>
          </p:cNvSpPr>
          <p:nvPr>
            <p:ph type="sldNum" sz="quarter" idx="12"/>
          </p:nvPr>
        </p:nvSpPr>
        <p:spPr/>
        <p:txBody>
          <a:bodyPr/>
          <a:lstStyle/>
          <a:p>
            <a:fld id="{9D6A4950-2E50-4A2B-B8A2-4ABC9E129430}" type="slidenum">
              <a:rPr lang="en-ID" smtClean="0"/>
              <a:t>‹#›</a:t>
            </a:fld>
            <a:endParaRPr lang="en-ID"/>
          </a:p>
        </p:txBody>
      </p:sp>
    </p:spTree>
    <p:extLst>
      <p:ext uri="{BB962C8B-B14F-4D97-AF65-F5344CB8AC3E}">
        <p14:creationId xmlns:p14="http://schemas.microsoft.com/office/powerpoint/2010/main" val="658652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image" Target="../media/image1.emf"/><Relationship Id="rId2" Type="http://schemas.openxmlformats.org/officeDocument/2006/relationships/slideLayout" Target="../slideLayouts/slideLayout13.xml"/><Relationship Id="rId16" Type="http://schemas.openxmlformats.org/officeDocument/2006/relationships/oleObject" Target="../embeddings/oleObject1.bin"/><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5DE22D-EF3A-4FAB-A025-F27A1269DDF9}"/>
              </a:ext>
            </a:extLst>
          </p:cNvPr>
          <p:cNvSpPr>
            <a:spLocks noGrp="1"/>
          </p:cNvSpPr>
          <p:nvPr>
            <p:ph type="title"/>
          </p:nvPr>
        </p:nvSpPr>
        <p:spPr>
          <a:xfrm>
            <a:off x="550624"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EB035472-4EC2-4C9C-81D2-F8D09A70BB6B}"/>
              </a:ext>
            </a:extLst>
          </p:cNvPr>
          <p:cNvSpPr>
            <a:spLocks noGrp="1"/>
          </p:cNvSpPr>
          <p:nvPr>
            <p:ph type="body" idx="1"/>
          </p:nvPr>
        </p:nvSpPr>
        <p:spPr>
          <a:xfrm>
            <a:off x="550623" y="1453019"/>
            <a:ext cx="11090753" cy="47239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6" name="Slide Number Placeholder 5">
            <a:extLst>
              <a:ext uri="{FF2B5EF4-FFF2-40B4-BE49-F238E27FC236}">
                <a16:creationId xmlns:a16="http://schemas.microsoft.com/office/drawing/2014/main" id="{F7A03086-C061-4825-BFB5-39C4669F6B3C}"/>
              </a:ext>
            </a:extLst>
          </p:cNvPr>
          <p:cNvSpPr>
            <a:spLocks noGrp="1"/>
          </p:cNvSpPr>
          <p:nvPr>
            <p:ph type="sldNum" sz="quarter" idx="4"/>
          </p:nvPr>
        </p:nvSpPr>
        <p:spPr>
          <a:xfrm>
            <a:off x="11210794" y="6356350"/>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t>‹#›</a:t>
            </a:fld>
            <a:endParaRPr lang="en-ID"/>
          </a:p>
        </p:txBody>
      </p:sp>
    </p:spTree>
    <p:extLst>
      <p:ext uri="{BB962C8B-B14F-4D97-AF65-F5344CB8AC3E}">
        <p14:creationId xmlns:p14="http://schemas.microsoft.com/office/powerpoint/2010/main" val="136286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ED94B709-68DB-46FC-B455-CB505409406A}"/>
              </a:ext>
            </a:extLst>
          </p:cNvPr>
          <p:cNvGraphicFramePr>
            <a:graphicFrameLocks noChangeAspect="1"/>
          </p:cNvGraphicFramePr>
          <p:nvPr userDrawn="1">
            <p:custDataLst>
              <p:tags r:id="rId14"/>
            </p:custDataLst>
            <p:extLst>
              <p:ext uri="{D42A27DB-BD31-4B8C-83A1-F6EECF244321}">
                <p14:modId xmlns:p14="http://schemas.microsoft.com/office/powerpoint/2010/main" val="3431815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6" imgW="383" imgH="384" progId="TCLayout.ActiveDocument.1">
                  <p:embed/>
                </p:oleObj>
              </mc:Choice>
              <mc:Fallback>
                <p:oleObj name="think-cell Slide" r:id="rId16" imgW="383" imgH="384" progId="TCLayout.ActiveDocument.1">
                  <p:embed/>
                  <p:pic>
                    <p:nvPicPr>
                      <p:cNvPr id="8" name="Object 7" hidden="1">
                        <a:extLst>
                          <a:ext uri="{FF2B5EF4-FFF2-40B4-BE49-F238E27FC236}">
                            <a16:creationId xmlns:a16="http://schemas.microsoft.com/office/drawing/2014/main" id="{ED94B709-68DB-46FC-B455-CB505409406A}"/>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C38A36E-B0DB-4B2C-9E14-CB1CA68923A4}"/>
              </a:ext>
            </a:extLst>
          </p:cNvPr>
          <p:cNvSpPr/>
          <p:nvPr userDrawn="1">
            <p:custDataLst>
              <p:tags r:id="rId15"/>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1F06ECFE-CB03-472A-A5AF-459AC7B92D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01AD5B-7DEC-4863-9F2B-2F6D340F2B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C36265-12B6-4411-B2A0-99897D7047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ABFE-CF63-491E-84AB-A903E3350969}" type="datetimeFigureOut">
              <a:rPr lang="en-US" smtClean="0"/>
              <a:t>5/5/2023</a:t>
            </a:fld>
            <a:endParaRPr lang="en-US"/>
          </a:p>
        </p:txBody>
      </p:sp>
      <p:sp>
        <p:nvSpPr>
          <p:cNvPr id="5" name="Footer Placeholder 4">
            <a:extLst>
              <a:ext uri="{FF2B5EF4-FFF2-40B4-BE49-F238E27FC236}">
                <a16:creationId xmlns:a16="http://schemas.microsoft.com/office/drawing/2014/main" id="{691F056C-3D55-4AF4-A2DD-96ACA21B5F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F5CDB6D-74BE-4C5E-AFC2-232D4404A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D8CD30-031B-4513-A3D8-5C632A80931B}" type="slidenum">
              <a:rPr lang="en-US" smtClean="0"/>
              <a:t>‹#›</a:t>
            </a:fld>
            <a:endParaRPr lang="en-US"/>
          </a:p>
        </p:txBody>
      </p:sp>
    </p:spTree>
    <p:extLst>
      <p:ext uri="{BB962C8B-B14F-4D97-AF65-F5344CB8AC3E}">
        <p14:creationId xmlns:p14="http://schemas.microsoft.com/office/powerpoint/2010/main" val="21165159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hyperlink" Target="https://public.tableau.com/app/profile/nrupraj.bhendarkar/viz/AmazonSalesDataAnalysis_16833113117040/" TargetMode="External"/><Relationship Id="rId4" Type="http://schemas.openxmlformats.org/officeDocument/2006/relationships/hyperlink" Target="https://colab.research.google.com/drive/1bLHVUk5mUthzQD7TkDpREExfNQXkosnF?usp=sharing"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4.jpg"/><Relationship Id="rId7"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www.statista.com/statistics/264875/brand-value-of-the-25-most-valuable-brands/" TargetMode="External"/><Relationship Id="rId5" Type="http://schemas.openxmlformats.org/officeDocument/2006/relationships/hyperlink" Target="https://www.statista.com/topics/4418/amazon-web-services/" TargetMode="External"/><Relationship Id="rId10" Type="http://schemas.openxmlformats.org/officeDocument/2006/relationships/image" Target="../media/image6.png"/><Relationship Id="rId4" Type="http://schemas.openxmlformats.org/officeDocument/2006/relationships/hyperlink" Target="https://www.statista.com/statistics/672747/amazons-consolidated-net-revenue-by-segment/" TargetMode="External"/><Relationship Id="rId9"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hyperlink" Target="https://drive.google.com/file/d/10sofXyF6NjwN6ngLyFfiPI-CUDpeqaN_/view" TargetMode="Externa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a:extLst>
              <a:ext uri="{FF2B5EF4-FFF2-40B4-BE49-F238E27FC236}">
                <a16:creationId xmlns:a16="http://schemas.microsoft.com/office/drawing/2014/main" id="{BE6625A1-B16C-4DA9-882F-5BA1511647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806"/>
            <a:ext cx="10271669" cy="6858000"/>
          </a:xfrm>
          <a:prstGeom prst="rect">
            <a:avLst/>
          </a:prstGeom>
        </p:spPr>
      </p:pic>
      <p:sp>
        <p:nvSpPr>
          <p:cNvPr id="19" name="Rectangle 18">
            <a:extLst>
              <a:ext uri="{FF2B5EF4-FFF2-40B4-BE49-F238E27FC236}">
                <a16:creationId xmlns:a16="http://schemas.microsoft.com/office/drawing/2014/main" id="{B857D70E-E2C7-43C8-A60F-8391144D08B7}"/>
              </a:ext>
            </a:extLst>
          </p:cNvPr>
          <p:cNvSpPr/>
          <p:nvPr/>
        </p:nvSpPr>
        <p:spPr>
          <a:xfrm>
            <a:off x="0" y="-23612"/>
            <a:ext cx="10271669"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a:extLst>
              <a:ext uri="{FF2B5EF4-FFF2-40B4-BE49-F238E27FC236}">
                <a16:creationId xmlns:a16="http://schemas.microsoft.com/office/drawing/2014/main" id="{A087BAB0-877E-4C77-9D35-1F2E7812167F}"/>
              </a:ext>
            </a:extLst>
          </p:cNvPr>
          <p:cNvSpPr/>
          <p:nvPr/>
        </p:nvSpPr>
        <p:spPr>
          <a:xfrm rot="5400000">
            <a:off x="3484179" y="777945"/>
            <a:ext cx="1781941" cy="8750304"/>
          </a:xfrm>
          <a:prstGeom prst="round2SameRect">
            <a:avLst>
              <a:gd name="adj1" fmla="val 19117"/>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ectangle 103">
            <a:extLst>
              <a:ext uri="{FF2B5EF4-FFF2-40B4-BE49-F238E27FC236}">
                <a16:creationId xmlns:a16="http://schemas.microsoft.com/office/drawing/2014/main" id="{1D7DD958-2E54-436B-8747-9A9DAA4BECE8}"/>
              </a:ext>
            </a:extLst>
          </p:cNvPr>
          <p:cNvSpPr/>
          <p:nvPr/>
        </p:nvSpPr>
        <p:spPr>
          <a:xfrm>
            <a:off x="647700" y="4582461"/>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2800" b="1" dirty="0">
                <a:solidFill>
                  <a:schemeClr val="bg1"/>
                </a:solidFill>
                <a:latin typeface="Segoe UI" panose="020B0502040204020203" pitchFamily="34" charset="0"/>
                <a:ea typeface="+mj-ea"/>
                <a:cs typeface="Segoe UI" panose="020B0502040204020203" pitchFamily="34" charset="0"/>
              </a:rPr>
              <a:t>By Nrupraj Bhendarkar </a:t>
            </a:r>
          </a:p>
        </p:txBody>
      </p:sp>
      <p:sp>
        <p:nvSpPr>
          <p:cNvPr id="2" name="Title 1">
            <a:extLst>
              <a:ext uri="{FF2B5EF4-FFF2-40B4-BE49-F238E27FC236}">
                <a16:creationId xmlns:a16="http://schemas.microsoft.com/office/drawing/2014/main" id="{55EF1ECE-ED00-4094-A343-4F295FED8C39}"/>
              </a:ext>
            </a:extLst>
          </p:cNvPr>
          <p:cNvSpPr>
            <a:spLocks noGrp="1"/>
          </p:cNvSpPr>
          <p:nvPr>
            <p:ph type="ctrTitle"/>
          </p:nvPr>
        </p:nvSpPr>
        <p:spPr>
          <a:xfrm>
            <a:off x="647700" y="1580476"/>
            <a:ext cx="7578826" cy="1507450"/>
          </a:xfrm>
        </p:spPr>
        <p:txBody>
          <a:bodyPr lIns="0" tIns="0" rIns="0" bIns="0" anchor="t" anchorCtr="0">
            <a:noAutofit/>
          </a:bodyPr>
          <a:lstStyle/>
          <a:p>
            <a:pPr marL="0" marR="0" lvl="0" indent="0" algn="l">
              <a:lnSpc>
                <a:spcPct val="100000"/>
              </a:lnSpc>
              <a:spcAft>
                <a:spcPts val="0"/>
              </a:spcAft>
              <a:buClr>
                <a:srgbClr val="000000"/>
              </a:buClr>
              <a:buSzPts val="3600"/>
            </a:pPr>
            <a:r>
              <a:rPr lang="en-US" sz="5400" dirty="0">
                <a:solidFill>
                  <a:schemeClr val="bg1"/>
                </a:solidFill>
                <a:sym typeface="Fira Sans Medium"/>
              </a:rPr>
              <a:t>Amazon Sales Data Analysis</a:t>
            </a:r>
          </a:p>
        </p:txBody>
      </p:sp>
      <p:sp>
        <p:nvSpPr>
          <p:cNvPr id="21" name="Freeform: Shape 20">
            <a:extLst>
              <a:ext uri="{FF2B5EF4-FFF2-40B4-BE49-F238E27FC236}">
                <a16:creationId xmlns:a16="http://schemas.microsoft.com/office/drawing/2014/main" id="{82EB59B6-7FF3-4365-A7ED-5ABC8BDE8160}"/>
              </a:ext>
            </a:extLst>
          </p:cNvPr>
          <p:cNvSpPr/>
          <p:nvPr/>
        </p:nvSpPr>
        <p:spPr>
          <a:xfrm>
            <a:off x="4421449" y="-305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a:extLst>
              <a:ext uri="{FF2B5EF4-FFF2-40B4-BE49-F238E27FC236}">
                <a16:creationId xmlns:a16="http://schemas.microsoft.com/office/drawing/2014/main" id="{34CDFA2A-FB34-4121-9BAD-CAF9D9AE8B97}"/>
              </a:ext>
            </a:extLst>
          </p:cNvPr>
          <p:cNvSpPr/>
          <p:nvPr/>
        </p:nvSpPr>
        <p:spPr>
          <a:xfrm>
            <a:off x="647700" y="3894587"/>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88C58D56-97C9-486F-A6EE-11E48E7911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2123" y="4107003"/>
            <a:ext cx="1374040" cy="414489"/>
          </a:xfrm>
          <a:prstGeom prst="rect">
            <a:avLst/>
          </a:prstGeom>
        </p:spPr>
      </p:pic>
    </p:spTree>
    <p:extLst>
      <p:ext uri="{BB962C8B-B14F-4D97-AF65-F5344CB8AC3E}">
        <p14:creationId xmlns:p14="http://schemas.microsoft.com/office/powerpoint/2010/main" val="202551205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14"/>
          <p:cNvSpPr/>
          <p:nvPr/>
        </p:nvSpPr>
        <p:spPr>
          <a:xfrm>
            <a:off x="60960" y="-2315112"/>
            <a:ext cx="12070080" cy="5687787"/>
          </a:xfrm>
          <a:prstGeom prst="chord">
            <a:avLst>
              <a:gd name="adj1" fmla="val 21288416"/>
              <a:gd name="adj2" fmla="val 11104307"/>
            </a:avLst>
          </a:prstGeom>
          <a:solidFill>
            <a:srgbClr val="131921"/>
          </a:solidFill>
          <a:ln>
            <a:noFill/>
          </a:ln>
          <a:effectLst>
            <a:outerShdw blurRad="50800" dist="38100" dir="2700000" algn="tl" rotWithShape="0">
              <a:prstClr val="black">
                <a:alpha val="40000"/>
              </a:prst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 name="Freeform: Shape 7">
            <a:extLst>
              <a:ext uri="{FF2B5EF4-FFF2-40B4-BE49-F238E27FC236}">
                <a16:creationId xmlns:a16="http://schemas.microsoft.com/office/drawing/2014/main" id="{FD00A4CF-B073-22F9-64F7-A86D4BB2E785}"/>
              </a:ext>
            </a:extLst>
          </p:cNvPr>
          <p:cNvSpPr/>
          <p:nvPr/>
        </p:nvSpPr>
        <p:spPr>
          <a:xfrm>
            <a:off x="0" y="1721238"/>
            <a:ext cx="6081252" cy="2976456"/>
          </a:xfrm>
          <a:custGeom>
            <a:avLst/>
            <a:gdLst>
              <a:gd name="connsiteX0" fmla="*/ 342768 w 6081252"/>
              <a:gd name="connsiteY0" fmla="*/ 0 h 2976456"/>
              <a:gd name="connsiteX1" fmla="*/ 4593024 w 6081252"/>
              <a:gd name="connsiteY1" fmla="*/ 0 h 2976456"/>
              <a:gd name="connsiteX2" fmla="*/ 6081252 w 6081252"/>
              <a:gd name="connsiteY2" fmla="*/ 1488228 h 2976456"/>
              <a:gd name="connsiteX3" fmla="*/ 6081251 w 6081252"/>
              <a:gd name="connsiteY3" fmla="*/ 1488228 h 2976456"/>
              <a:gd name="connsiteX4" fmla="*/ 4593023 w 6081252"/>
              <a:gd name="connsiteY4" fmla="*/ 2976456 h 2976456"/>
              <a:gd name="connsiteX5" fmla="*/ 342768 w 6081252"/>
              <a:gd name="connsiteY5" fmla="*/ 2976455 h 2976456"/>
              <a:gd name="connsiteX6" fmla="*/ 42838 w 6081252"/>
              <a:gd name="connsiteY6" fmla="*/ 2946220 h 2976456"/>
              <a:gd name="connsiteX7" fmla="*/ 0 w 6081252"/>
              <a:gd name="connsiteY7" fmla="*/ 2935205 h 2976456"/>
              <a:gd name="connsiteX8" fmla="*/ 0 w 6081252"/>
              <a:gd name="connsiteY8" fmla="*/ 41250 h 2976456"/>
              <a:gd name="connsiteX9" fmla="*/ 42838 w 6081252"/>
              <a:gd name="connsiteY9" fmla="*/ 30236 h 2976456"/>
              <a:gd name="connsiteX10" fmla="*/ 342768 w 6081252"/>
              <a:gd name="connsiteY10" fmla="*/ 0 h 297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81252" h="2976456">
                <a:moveTo>
                  <a:pt x="342768" y="0"/>
                </a:moveTo>
                <a:lnTo>
                  <a:pt x="4593024" y="0"/>
                </a:lnTo>
                <a:cubicBezTo>
                  <a:pt x="5414950" y="0"/>
                  <a:pt x="6081252" y="666302"/>
                  <a:pt x="6081252" y="1488228"/>
                </a:cubicBezTo>
                <a:lnTo>
                  <a:pt x="6081251" y="1488228"/>
                </a:lnTo>
                <a:cubicBezTo>
                  <a:pt x="6081251" y="2310154"/>
                  <a:pt x="5414949" y="2976456"/>
                  <a:pt x="4593023" y="2976456"/>
                </a:cubicBezTo>
                <a:lnTo>
                  <a:pt x="342768" y="2976455"/>
                </a:lnTo>
                <a:cubicBezTo>
                  <a:pt x="240027" y="2976455"/>
                  <a:pt x="139718" y="2966044"/>
                  <a:pt x="42838" y="2946220"/>
                </a:cubicBezTo>
                <a:lnTo>
                  <a:pt x="0" y="2935205"/>
                </a:lnTo>
                <a:lnTo>
                  <a:pt x="0" y="41250"/>
                </a:lnTo>
                <a:lnTo>
                  <a:pt x="42838" y="30236"/>
                </a:lnTo>
                <a:cubicBezTo>
                  <a:pt x="139718" y="10411"/>
                  <a:pt x="240027" y="0"/>
                  <a:pt x="342768" y="0"/>
                </a:cubicBezTo>
                <a:close/>
              </a:path>
            </a:pathLst>
          </a:custGeom>
          <a:solidFill>
            <a:schemeClr val="accent4">
              <a:lumMod val="60000"/>
              <a:lumOff val="40000"/>
            </a:schemeClr>
          </a:solidFill>
          <a:ln w="9525" cap="flat" cmpd="sng" algn="ctr">
            <a:solidFill>
              <a:schemeClr val="accent4"/>
            </a:solidFill>
            <a:prstDash val="solid"/>
            <a:round/>
            <a:headEnd type="none" w="med" len="med"/>
            <a:tailEnd type="none" w="med" len="med"/>
          </a:ln>
          <a:effectLst>
            <a:outerShdw blurRad="50800" dist="38100" dir="2700000" algn="tl" rotWithShape="0">
              <a:prstClr val="black">
                <a:alpha val="40000"/>
              </a:prstClr>
            </a:outerShdw>
          </a:effectLst>
        </p:spPr>
        <p:style>
          <a:lnRef idx="0">
            <a:scrgbClr r="0" g="0" b="0"/>
          </a:lnRef>
          <a:fillRef idx="0">
            <a:scrgbClr r="0" g="0" b="0"/>
          </a:fillRef>
          <a:effectRef idx="0">
            <a:scrgbClr r="0" g="0" b="0"/>
          </a:effectRef>
          <a:fontRef idx="minor">
            <a:schemeClr val="accent4"/>
          </a:fontRef>
        </p:style>
        <p:txBody>
          <a:bodyPr wrap="square" rtlCol="0" anchor="ctr">
            <a:noAutofit/>
            <a:scene3d>
              <a:camera prst="orthographicFront"/>
              <a:lightRig rig="soft" dir="t">
                <a:rot lat="0" lon="0" rev="15600000"/>
              </a:lightRig>
            </a:scene3d>
            <a:sp3d extrusionH="57150" prstMaterial="softEdge">
              <a:bevelT w="25400" h="38100"/>
            </a:sp3d>
          </a:bodyPr>
          <a:lstStyle/>
          <a:p>
            <a:pPr algn="ctr"/>
            <a:r>
              <a:rPr lang="en-IN" sz="9600" b="1" spc="50" dirty="0">
                <a:ln w="9525" cmpd="sng">
                  <a:solidFill>
                    <a:schemeClr val="accent1"/>
                  </a:solidFill>
                  <a:prstDash val="solid"/>
                </a:ln>
                <a:solidFill>
                  <a:srgbClr val="70AD47">
                    <a:tint val="1000"/>
                  </a:srgbClr>
                </a:solidFill>
                <a:effectLst>
                  <a:glow rad="38100">
                    <a:schemeClr val="accent1">
                      <a:alpha val="40000"/>
                    </a:schemeClr>
                  </a:glow>
                </a:effectLst>
              </a:rPr>
              <a:t>Week 2</a:t>
            </a:r>
          </a:p>
        </p:txBody>
      </p:sp>
      <p:sp>
        <p:nvSpPr>
          <p:cNvPr id="2" name="Google Shape;429;p14">
            <a:extLst>
              <a:ext uri="{FF2B5EF4-FFF2-40B4-BE49-F238E27FC236}">
                <a16:creationId xmlns:a16="http://schemas.microsoft.com/office/drawing/2014/main" id="{19297A8C-3C95-6FEC-FF37-BC53B481ED8D}"/>
              </a:ext>
            </a:extLst>
          </p:cNvPr>
          <p:cNvSpPr/>
          <p:nvPr/>
        </p:nvSpPr>
        <p:spPr>
          <a:xfrm>
            <a:off x="240645" y="-3912592"/>
            <a:ext cx="11710710" cy="6331327"/>
          </a:xfrm>
          <a:prstGeom prst="chord">
            <a:avLst>
              <a:gd name="adj1" fmla="val 441226"/>
              <a:gd name="adj2" fmla="val 10347476"/>
            </a:avLst>
          </a:prstGeom>
          <a:ln/>
          <a:effectLst>
            <a:outerShdw blurRad="50800" dist="38100" dir="2700000" algn="tl" rotWithShape="0">
              <a:prstClr val="black">
                <a:alpha val="40000"/>
              </a:prstClr>
            </a:outerShdw>
          </a:effectLst>
        </p:spPr>
        <p:style>
          <a:lnRef idx="0">
            <a:schemeClr val="accent4"/>
          </a:lnRef>
          <a:fillRef idx="3">
            <a:schemeClr val="accent4"/>
          </a:fillRef>
          <a:effectRef idx="3">
            <a:schemeClr val="accent4"/>
          </a:effectRef>
          <a:fontRef idx="minor">
            <a:schemeClr val="lt1"/>
          </a:fontRef>
        </p:style>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925E0CBC-C8CF-AC4C-2BE7-009DF432C079}"/>
              </a:ext>
            </a:extLst>
          </p:cNvPr>
          <p:cNvGrpSpPr/>
          <p:nvPr/>
        </p:nvGrpSpPr>
        <p:grpSpPr>
          <a:xfrm>
            <a:off x="0" y="4954136"/>
            <a:ext cx="12192000" cy="1909138"/>
            <a:chOff x="0" y="4948862"/>
            <a:chExt cx="12192000" cy="1909138"/>
          </a:xfrm>
          <a:effectLst>
            <a:outerShdw blurRad="50800" dist="38100" dir="2700000" algn="tl" rotWithShape="0">
              <a:prstClr val="black">
                <a:alpha val="40000"/>
              </a:prstClr>
            </a:outerShdw>
          </a:effectLst>
        </p:grpSpPr>
        <p:sp>
          <p:nvSpPr>
            <p:cNvPr id="5" name="Freeform: Shape 4">
              <a:extLst>
                <a:ext uri="{FF2B5EF4-FFF2-40B4-BE49-F238E27FC236}">
                  <a16:creationId xmlns:a16="http://schemas.microsoft.com/office/drawing/2014/main" id="{B1069B6B-F499-A8CF-ACC5-173A0AA3BE2E}"/>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5402DF14-E5C6-CF0B-C043-507AE0D36B91}"/>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4C073F4-B240-2ADD-5AB1-987458578208}"/>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94DEB4A2-8161-1547-058E-7F5ED96A9A9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28C6AFAB-46D6-9165-94C0-BB29BA763F9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11</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8194" name="Picture 2">
            <a:extLst>
              <a:ext uri="{FF2B5EF4-FFF2-40B4-BE49-F238E27FC236}">
                <a16:creationId xmlns:a16="http://schemas.microsoft.com/office/drawing/2014/main" id="{47B569A6-C274-F1AE-9C8D-6FF1055146A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2463"/>
          <a:stretch/>
        </p:blipFill>
        <p:spPr bwMode="auto">
          <a:xfrm>
            <a:off x="325849" y="1378851"/>
            <a:ext cx="10567907" cy="5290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33569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Group 81">
            <a:extLst>
              <a:ext uri="{FF2B5EF4-FFF2-40B4-BE49-F238E27FC236}">
                <a16:creationId xmlns:a16="http://schemas.microsoft.com/office/drawing/2014/main" id="{714A87C3-3EFB-4722-BF0D-17138DEB6B2B}"/>
              </a:ext>
            </a:extLst>
          </p:cNvPr>
          <p:cNvGrpSpPr/>
          <p:nvPr/>
        </p:nvGrpSpPr>
        <p:grpSpPr>
          <a:xfrm>
            <a:off x="0" y="4954136"/>
            <a:ext cx="12192000" cy="1909138"/>
            <a:chOff x="0" y="4948862"/>
            <a:chExt cx="12192000" cy="1909138"/>
          </a:xfrm>
        </p:grpSpPr>
        <p:sp>
          <p:nvSpPr>
            <p:cNvPr id="83" name="Freeform: Shape 82">
              <a:extLst>
                <a:ext uri="{FF2B5EF4-FFF2-40B4-BE49-F238E27FC236}">
                  <a16:creationId xmlns:a16="http://schemas.microsoft.com/office/drawing/2014/main" id="{EC99197A-1F6B-4498-BD1A-1E735D7E4EB6}"/>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4" name="Freeform: Shape 83">
              <a:extLst>
                <a:ext uri="{FF2B5EF4-FFF2-40B4-BE49-F238E27FC236}">
                  <a16:creationId xmlns:a16="http://schemas.microsoft.com/office/drawing/2014/main" id="{F9C80C8E-5A49-482B-8FB1-2FEACFCA5AC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25" name="Rectangle 24">
            <a:extLst>
              <a:ext uri="{FF2B5EF4-FFF2-40B4-BE49-F238E27FC236}">
                <a16:creationId xmlns:a16="http://schemas.microsoft.com/office/drawing/2014/main" id="{C363E536-F9CE-7E30-EAFA-7EB20F83492F}"/>
              </a:ext>
            </a:extLst>
          </p:cNvPr>
          <p:cNvSpPr/>
          <p:nvPr/>
        </p:nvSpPr>
        <p:spPr>
          <a:xfrm>
            <a:off x="1768580" y="2287728"/>
            <a:ext cx="7882842" cy="11412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6000" b="1" dirty="0">
                <a:solidFill>
                  <a:srgbClr val="FE9900"/>
                </a:solidFill>
                <a:latin typeface="Segoe UI" panose="020B0502040204020203" pitchFamily="34" charset="0"/>
                <a:ea typeface="+mj-ea"/>
                <a:cs typeface="Segoe UI" panose="020B0502040204020203" pitchFamily="34" charset="0"/>
              </a:rPr>
              <a:t>Tableau Dashboard</a:t>
            </a:r>
          </a:p>
        </p:txBody>
      </p:sp>
    </p:spTree>
    <p:extLst>
      <p:ext uri="{BB962C8B-B14F-4D97-AF65-F5344CB8AC3E}">
        <p14:creationId xmlns:p14="http://schemas.microsoft.com/office/powerpoint/2010/main" val="393098809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Tableau Dashboard</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13</a:t>
            </a:fld>
            <a:endParaRPr lang="en-ID" sz="1050" dirty="0">
              <a:solidFill>
                <a:schemeClr val="bg1"/>
              </a:solidFill>
            </a:endParaRPr>
          </a:p>
        </p:txBody>
      </p:sp>
      <p:pic>
        <p:nvPicPr>
          <p:cNvPr id="3" name="Picture 2">
            <a:extLst>
              <a:ext uri="{FF2B5EF4-FFF2-40B4-BE49-F238E27FC236}">
                <a16:creationId xmlns:a16="http://schemas.microsoft.com/office/drawing/2014/main" id="{18ADDD3C-9AB8-E1E1-9CC4-A789F56AD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330847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7F30BC-48D2-5C37-B7AB-F5B2DC8A0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8"/>
            <a:ext cx="12192000" cy="6854664"/>
          </a:xfrm>
          <a:prstGeom prst="rect">
            <a:avLst/>
          </a:prstGeom>
        </p:spPr>
      </p:pic>
    </p:spTree>
    <p:extLst>
      <p:ext uri="{BB962C8B-B14F-4D97-AF65-F5344CB8AC3E}">
        <p14:creationId xmlns:p14="http://schemas.microsoft.com/office/powerpoint/2010/main" val="25263138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45A8346E-422F-4F7F-CB73-B7541D5238BE}"/>
              </a:ext>
            </a:extLst>
          </p:cNvPr>
          <p:cNvGrpSpPr/>
          <p:nvPr/>
        </p:nvGrpSpPr>
        <p:grpSpPr>
          <a:xfrm>
            <a:off x="0" y="4954136"/>
            <a:ext cx="12192000" cy="1909138"/>
            <a:chOff x="0" y="4948862"/>
            <a:chExt cx="12192000" cy="1909138"/>
          </a:xfrm>
        </p:grpSpPr>
        <p:sp>
          <p:nvSpPr>
            <p:cNvPr id="20" name="Freeform: Shape 19">
              <a:extLst>
                <a:ext uri="{FF2B5EF4-FFF2-40B4-BE49-F238E27FC236}">
                  <a16:creationId xmlns:a16="http://schemas.microsoft.com/office/drawing/2014/main" id="{CA89582F-B6B8-6091-6E98-0517915529E9}"/>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Freeform: Shape 20">
              <a:extLst>
                <a:ext uri="{FF2B5EF4-FFF2-40B4-BE49-F238E27FC236}">
                  <a16:creationId xmlns:a16="http://schemas.microsoft.com/office/drawing/2014/main" id="{FF886C30-5ADB-C29F-5D27-2B40AF74991C}"/>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15</a:t>
            </a:fld>
            <a:endParaRPr lang="en-ID" sz="1050" dirty="0">
              <a:solidFill>
                <a:schemeClr val="bg1"/>
              </a:solidFill>
            </a:endParaRPr>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grpSp>
        <p:nvGrpSpPr>
          <p:cNvPr id="5" name="Group 4">
            <a:extLst>
              <a:ext uri="{FF2B5EF4-FFF2-40B4-BE49-F238E27FC236}">
                <a16:creationId xmlns:a16="http://schemas.microsoft.com/office/drawing/2014/main" id="{4BDC8591-814E-B571-D213-501CA4DF0F78}"/>
              </a:ext>
            </a:extLst>
          </p:cNvPr>
          <p:cNvGrpSpPr/>
          <p:nvPr/>
        </p:nvGrpSpPr>
        <p:grpSpPr>
          <a:xfrm>
            <a:off x="689715" y="3429000"/>
            <a:ext cx="11028104" cy="1199378"/>
            <a:chOff x="516195" y="1087034"/>
            <a:chExt cx="11028104" cy="1199378"/>
          </a:xfrm>
          <a:effectLst>
            <a:outerShdw blurRad="50800" dist="38100" dir="2700000" algn="tl" rotWithShape="0">
              <a:prstClr val="black">
                <a:alpha val="40000"/>
              </a:prstClr>
            </a:outerShdw>
          </a:effectLst>
        </p:grpSpPr>
        <p:grpSp>
          <p:nvGrpSpPr>
            <p:cNvPr id="3" name="Group 2">
              <a:extLst>
                <a:ext uri="{FF2B5EF4-FFF2-40B4-BE49-F238E27FC236}">
                  <a16:creationId xmlns:a16="http://schemas.microsoft.com/office/drawing/2014/main" id="{87FCC2C3-F8F0-F7A5-FFC6-D86F79CA744C}"/>
                </a:ext>
              </a:extLst>
            </p:cNvPr>
            <p:cNvGrpSpPr/>
            <p:nvPr/>
          </p:nvGrpSpPr>
          <p:grpSpPr>
            <a:xfrm>
              <a:off x="516195" y="1087034"/>
              <a:ext cx="11028104" cy="1199378"/>
              <a:chOff x="516195" y="1087034"/>
              <a:chExt cx="11028104" cy="1199378"/>
            </a:xfrm>
          </p:grpSpPr>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grpSp>
        <p:nvGrpSpPr>
          <p:cNvPr id="6" name="Group 5">
            <a:extLst>
              <a:ext uri="{FF2B5EF4-FFF2-40B4-BE49-F238E27FC236}">
                <a16:creationId xmlns:a16="http://schemas.microsoft.com/office/drawing/2014/main" id="{B6D72D0B-EC27-4AEF-6FCF-D9A8ABC74E01}"/>
              </a:ext>
            </a:extLst>
          </p:cNvPr>
          <p:cNvGrpSpPr/>
          <p:nvPr/>
        </p:nvGrpSpPr>
        <p:grpSpPr>
          <a:xfrm>
            <a:off x="689715" y="307461"/>
            <a:ext cx="11376306" cy="2761959"/>
            <a:chOff x="647700" y="3527195"/>
            <a:chExt cx="11244802" cy="2761959"/>
          </a:xfrm>
        </p:grpSpPr>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76985" y="3527195"/>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extBox 1">
              <a:extLst>
                <a:ext uri="{FF2B5EF4-FFF2-40B4-BE49-F238E27FC236}">
                  <a16:creationId xmlns:a16="http://schemas.microsoft.com/office/drawing/2014/main" id="{866C859B-D77F-98D6-30EE-1A2BC80648B4}"/>
                </a:ext>
              </a:extLst>
            </p:cNvPr>
            <p:cNvSpPr txBox="1"/>
            <p:nvPr/>
          </p:nvSpPr>
          <p:spPr>
            <a:xfrm>
              <a:off x="3244644" y="4499535"/>
              <a:ext cx="8647858" cy="923330"/>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5400" b="1" dirty="0">
                  <a:solidFill>
                    <a:schemeClr val="bg1"/>
                  </a:solidFill>
                  <a:latin typeface="Segoe UI" panose="020B0502040204020203" pitchFamily="34" charset="0"/>
                  <a:ea typeface="+mj-ea"/>
                  <a:cs typeface="Segoe UI" panose="020B0502040204020203" pitchFamily="34" charset="0"/>
                </a:rPr>
                <a:t>PROJECT WORK</a:t>
              </a:r>
              <a:endParaRPr lang="en-IN" sz="5400" b="1" dirty="0">
                <a:solidFill>
                  <a:schemeClr val="bg1"/>
                </a:solidFill>
                <a:latin typeface="Segoe UI" panose="020B0502040204020203" pitchFamily="34" charset="0"/>
                <a:ea typeface="+mj-ea"/>
                <a:cs typeface="Segoe UI" panose="020B0502040204020203" pitchFamily="34" charset="0"/>
              </a:endParaRPr>
            </a:p>
          </p:txBody>
        </p:sp>
      </p:grpSp>
      <p:grpSp>
        <p:nvGrpSpPr>
          <p:cNvPr id="7" name="Group 6">
            <a:extLst>
              <a:ext uri="{FF2B5EF4-FFF2-40B4-BE49-F238E27FC236}">
                <a16:creationId xmlns:a16="http://schemas.microsoft.com/office/drawing/2014/main" id="{8C274B32-5E47-52C2-BEB0-D8D42B6B2360}"/>
              </a:ext>
            </a:extLst>
          </p:cNvPr>
          <p:cNvGrpSpPr/>
          <p:nvPr/>
        </p:nvGrpSpPr>
        <p:grpSpPr>
          <a:xfrm>
            <a:off x="685643" y="5033863"/>
            <a:ext cx="11028104" cy="1199378"/>
            <a:chOff x="516195" y="1087034"/>
            <a:chExt cx="11028104" cy="1199378"/>
          </a:xfrm>
          <a:effectLst>
            <a:outerShdw blurRad="50800" dist="38100" dir="2700000" algn="tl" rotWithShape="0">
              <a:prstClr val="black">
                <a:alpha val="40000"/>
              </a:prstClr>
            </a:outerShdw>
          </a:effectLst>
        </p:grpSpPr>
        <p:grpSp>
          <p:nvGrpSpPr>
            <p:cNvPr id="8" name="Group 7">
              <a:extLst>
                <a:ext uri="{FF2B5EF4-FFF2-40B4-BE49-F238E27FC236}">
                  <a16:creationId xmlns:a16="http://schemas.microsoft.com/office/drawing/2014/main" id="{BD103F96-3BE5-44CF-E2FE-52CFA0DAAC5C}"/>
                </a:ext>
              </a:extLst>
            </p:cNvPr>
            <p:cNvGrpSpPr/>
            <p:nvPr/>
          </p:nvGrpSpPr>
          <p:grpSpPr>
            <a:xfrm>
              <a:off x="516195" y="1087034"/>
              <a:ext cx="11028104" cy="1199378"/>
              <a:chOff x="516195" y="1087034"/>
              <a:chExt cx="11028104" cy="1199378"/>
            </a:xfrm>
          </p:grpSpPr>
          <p:sp>
            <p:nvSpPr>
              <p:cNvPr id="17" name="Rectangle: Top Corners Rounded 16">
                <a:extLst>
                  <a:ext uri="{FF2B5EF4-FFF2-40B4-BE49-F238E27FC236}">
                    <a16:creationId xmlns:a16="http://schemas.microsoft.com/office/drawing/2014/main" id="{EFF78955-3F79-0F38-6E8B-5690A824EA39}"/>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18" name="Rectangle: Rounded Corners 17">
                <a:extLst>
                  <a:ext uri="{FF2B5EF4-FFF2-40B4-BE49-F238E27FC236}">
                    <a16:creationId xmlns:a16="http://schemas.microsoft.com/office/drawing/2014/main" id="{E253CC6C-B8CE-2396-A4E3-C28C8BA0C89A}"/>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B4FA4F16-4420-B69C-BB40-D861BD9748D9}"/>
                </a:ext>
              </a:extLst>
            </p:cNvPr>
            <p:cNvGrpSpPr/>
            <p:nvPr/>
          </p:nvGrpSpPr>
          <p:grpSpPr>
            <a:xfrm>
              <a:off x="809570" y="1218735"/>
              <a:ext cx="340532" cy="378755"/>
              <a:chOff x="6299200" y="5060951"/>
              <a:chExt cx="311150" cy="346075"/>
            </a:xfrm>
          </p:grpSpPr>
          <p:sp>
            <p:nvSpPr>
              <p:cNvPr id="11" name="Freeform 344">
                <a:extLst>
                  <a:ext uri="{FF2B5EF4-FFF2-40B4-BE49-F238E27FC236}">
                    <a16:creationId xmlns:a16="http://schemas.microsoft.com/office/drawing/2014/main" id="{E38BD085-F50C-C702-D08C-A024C5B957AE}"/>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2" name="Line 345">
                <a:extLst>
                  <a:ext uri="{FF2B5EF4-FFF2-40B4-BE49-F238E27FC236}">
                    <a16:creationId xmlns:a16="http://schemas.microsoft.com/office/drawing/2014/main" id="{E2EA010E-B4D2-E4F1-4B06-20AC977062CC}"/>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3" name="Line 346">
                <a:extLst>
                  <a:ext uri="{FF2B5EF4-FFF2-40B4-BE49-F238E27FC236}">
                    <a16:creationId xmlns:a16="http://schemas.microsoft.com/office/drawing/2014/main" id="{714E202F-0DAB-F7ED-4E02-01C72FAB3B02}"/>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4" name="Line 347">
                <a:extLst>
                  <a:ext uri="{FF2B5EF4-FFF2-40B4-BE49-F238E27FC236}">
                    <a16:creationId xmlns:a16="http://schemas.microsoft.com/office/drawing/2014/main" id="{D9F7E97F-D273-42CE-B8EC-2ACB5EE1D596}"/>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5" name="Line 348">
                <a:extLst>
                  <a:ext uri="{FF2B5EF4-FFF2-40B4-BE49-F238E27FC236}">
                    <a16:creationId xmlns:a16="http://schemas.microsoft.com/office/drawing/2014/main" id="{6A9AC38A-FDAE-AF51-D4CB-295E6F1B762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16" name="Rectangle 349">
                <a:extLst>
                  <a:ext uri="{FF2B5EF4-FFF2-40B4-BE49-F238E27FC236}">
                    <a16:creationId xmlns:a16="http://schemas.microsoft.com/office/drawing/2014/main" id="{DA36F4C0-09C1-A200-096C-1A30A8A0E98C}"/>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grpSp>
      <p:sp>
        <p:nvSpPr>
          <p:cNvPr id="22" name="TextBox 21">
            <a:extLst>
              <a:ext uri="{FF2B5EF4-FFF2-40B4-BE49-F238E27FC236}">
                <a16:creationId xmlns:a16="http://schemas.microsoft.com/office/drawing/2014/main" id="{6C2E2EA6-9DAA-7275-4830-8580844B9F38}"/>
              </a:ext>
            </a:extLst>
          </p:cNvPr>
          <p:cNvSpPr txBox="1"/>
          <p:nvPr/>
        </p:nvSpPr>
        <p:spPr>
          <a:xfrm>
            <a:off x="2138516" y="3604683"/>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Python Notebook </a:t>
            </a:r>
          </a:p>
        </p:txBody>
      </p:sp>
      <p:sp>
        <p:nvSpPr>
          <p:cNvPr id="25" name="TextBox 24">
            <a:extLst>
              <a:ext uri="{FF2B5EF4-FFF2-40B4-BE49-F238E27FC236}">
                <a16:creationId xmlns:a16="http://schemas.microsoft.com/office/drawing/2014/main" id="{54D56F98-64A3-D254-F920-2B7B4FFB28FA}"/>
              </a:ext>
            </a:extLst>
          </p:cNvPr>
          <p:cNvSpPr txBox="1"/>
          <p:nvPr/>
        </p:nvSpPr>
        <p:spPr>
          <a:xfrm>
            <a:off x="2138516" y="5215182"/>
            <a:ext cx="4305104" cy="707886"/>
          </a:xfrm>
          <a:prstGeom prst="rect">
            <a:avLst/>
          </a:prstGeom>
          <a:noFill/>
        </p:spPr>
        <p:txBody>
          <a:bodyPr wrap="square" rtlCol="0">
            <a:spAutoFit/>
          </a:bodyPr>
          <a:lstStyle/>
          <a:p>
            <a:r>
              <a:rPr lang="en-IN" sz="4000" dirty="0">
                <a:ln w="0"/>
                <a:effectLst>
                  <a:outerShdw blurRad="38100" dist="19050" dir="2700000" algn="tl" rotWithShape="0">
                    <a:schemeClr val="dk1">
                      <a:alpha val="40000"/>
                    </a:schemeClr>
                  </a:outerShdw>
                </a:effectLst>
              </a:rPr>
              <a:t>Tableau Dashboard</a:t>
            </a:r>
          </a:p>
        </p:txBody>
      </p:sp>
      <p:grpSp>
        <p:nvGrpSpPr>
          <p:cNvPr id="34" name="Group 33">
            <a:extLst>
              <a:ext uri="{FF2B5EF4-FFF2-40B4-BE49-F238E27FC236}">
                <a16:creationId xmlns:a16="http://schemas.microsoft.com/office/drawing/2014/main" id="{5D547CEB-0A2F-D615-4935-57EBAA838B9D}"/>
              </a:ext>
            </a:extLst>
          </p:cNvPr>
          <p:cNvGrpSpPr/>
          <p:nvPr/>
        </p:nvGrpSpPr>
        <p:grpSpPr>
          <a:xfrm>
            <a:off x="8001898" y="3663996"/>
            <a:ext cx="2042886" cy="774004"/>
            <a:chOff x="8001898" y="3663996"/>
            <a:chExt cx="2042886" cy="774004"/>
          </a:xfrm>
        </p:grpSpPr>
        <p:sp>
          <p:nvSpPr>
            <p:cNvPr id="27" name="Rectangle: Rounded Corners 26">
              <a:extLst>
                <a:ext uri="{FF2B5EF4-FFF2-40B4-BE49-F238E27FC236}">
                  <a16:creationId xmlns:a16="http://schemas.microsoft.com/office/drawing/2014/main" id="{3EF7BABF-FB21-143C-0299-7459196597AD}"/>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2" name="TextBox 31">
              <a:extLst>
                <a:ext uri="{FF2B5EF4-FFF2-40B4-BE49-F238E27FC236}">
                  <a16:creationId xmlns:a16="http://schemas.microsoft.com/office/drawing/2014/main" id="{408DCC80-1830-C617-80F2-FAC0D25D3407}"/>
                </a:ext>
              </a:extLst>
            </p:cNvPr>
            <p:cNvSpPr txBox="1"/>
            <p:nvPr/>
          </p:nvSpPr>
          <p:spPr>
            <a:xfrm>
              <a:off x="8224893" y="3810726"/>
              <a:ext cx="1770939" cy="461665"/>
            </a:xfrm>
            <a:prstGeom prst="rect">
              <a:avLst/>
            </a:prstGeom>
            <a:noFill/>
          </p:spPr>
          <p:txBody>
            <a:bodyPr wrap="square" rtlCol="0">
              <a:spAutoFit/>
            </a:bodyPr>
            <a:lstStyle/>
            <a:p>
              <a:r>
                <a:rPr lang="en-IN" sz="2400" b="1" dirty="0">
                  <a:effectLst>
                    <a:outerShdw blurRad="38100" dist="38100" dir="2700000" algn="tl">
                      <a:srgbClr val="000000">
                        <a:alpha val="43137"/>
                      </a:srgbClr>
                    </a:outerShdw>
                  </a:effectLst>
                  <a:hlinkClick r:id="rId4"/>
                </a:rPr>
                <a:t>Check Here</a:t>
              </a:r>
              <a:endParaRPr lang="en-IN" sz="2400" b="1" dirty="0">
                <a:effectLst>
                  <a:outerShdw blurRad="38100" dist="38100" dir="2700000" algn="tl">
                    <a:srgbClr val="000000">
                      <a:alpha val="43137"/>
                    </a:srgbClr>
                  </a:outerShdw>
                </a:effectLst>
              </a:endParaRPr>
            </a:p>
          </p:txBody>
        </p:sp>
      </p:grpSp>
      <p:grpSp>
        <p:nvGrpSpPr>
          <p:cNvPr id="35" name="Group 34">
            <a:extLst>
              <a:ext uri="{FF2B5EF4-FFF2-40B4-BE49-F238E27FC236}">
                <a16:creationId xmlns:a16="http://schemas.microsoft.com/office/drawing/2014/main" id="{FC04CAF0-8230-7449-3652-AAFD9A193E2C}"/>
              </a:ext>
            </a:extLst>
          </p:cNvPr>
          <p:cNvGrpSpPr/>
          <p:nvPr/>
        </p:nvGrpSpPr>
        <p:grpSpPr>
          <a:xfrm>
            <a:off x="8001898" y="5208706"/>
            <a:ext cx="2042886" cy="774004"/>
            <a:chOff x="8001898" y="3663996"/>
            <a:chExt cx="2042886" cy="774004"/>
          </a:xfrm>
        </p:grpSpPr>
        <p:sp>
          <p:nvSpPr>
            <p:cNvPr id="36" name="Rectangle: Rounded Corners 35">
              <a:extLst>
                <a:ext uri="{FF2B5EF4-FFF2-40B4-BE49-F238E27FC236}">
                  <a16:creationId xmlns:a16="http://schemas.microsoft.com/office/drawing/2014/main" id="{C7AB792D-DF41-19A8-74C7-D1E4B79D06CA}"/>
                </a:ext>
              </a:extLst>
            </p:cNvPr>
            <p:cNvSpPr/>
            <p:nvPr/>
          </p:nvSpPr>
          <p:spPr>
            <a:xfrm>
              <a:off x="8001898" y="3663996"/>
              <a:ext cx="2042886" cy="774004"/>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effectLst>
                  <a:outerShdw blurRad="38100" dist="38100" dir="2700000" algn="tl">
                    <a:srgbClr val="000000">
                      <a:alpha val="43137"/>
                    </a:srgbClr>
                  </a:outerShdw>
                </a:effectLst>
              </a:endParaRPr>
            </a:p>
          </p:txBody>
        </p:sp>
        <p:sp>
          <p:nvSpPr>
            <p:cNvPr id="37" name="TextBox 36">
              <a:extLst>
                <a:ext uri="{FF2B5EF4-FFF2-40B4-BE49-F238E27FC236}">
                  <a16:creationId xmlns:a16="http://schemas.microsoft.com/office/drawing/2014/main" id="{D1EA7099-90AB-C73C-B1CF-09EE011C6457}"/>
                </a:ext>
              </a:extLst>
            </p:cNvPr>
            <p:cNvSpPr txBox="1"/>
            <p:nvPr/>
          </p:nvSpPr>
          <p:spPr>
            <a:xfrm>
              <a:off x="8224893" y="3810726"/>
              <a:ext cx="1770939" cy="461665"/>
            </a:xfrm>
            <a:prstGeom prst="rect">
              <a:avLst/>
            </a:prstGeom>
            <a:noFill/>
          </p:spPr>
          <p:txBody>
            <a:bodyPr wrap="square" rtlCol="0">
              <a:spAutoFit/>
            </a:bodyPr>
            <a:lstStyle/>
            <a:p>
              <a:r>
                <a:rPr lang="en-IN" sz="2400" b="1" dirty="0">
                  <a:effectLst>
                    <a:outerShdw blurRad="38100" dist="38100" dir="2700000" algn="tl">
                      <a:srgbClr val="000000">
                        <a:alpha val="43137"/>
                      </a:srgbClr>
                    </a:outerShdw>
                  </a:effectLst>
                  <a:hlinkClick r:id="rId5"/>
                </a:rPr>
                <a:t>Check Here</a:t>
              </a:r>
              <a:endParaRPr lang="en-IN" sz="2400" b="1" dirty="0">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381065590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41AC240-1FAC-6708-D1AD-19950861B05C}"/>
              </a:ext>
            </a:extLst>
          </p:cNvPr>
          <p:cNvGrpSpPr/>
          <p:nvPr/>
        </p:nvGrpSpPr>
        <p:grpSpPr>
          <a:xfrm>
            <a:off x="0" y="0"/>
            <a:ext cx="12192000" cy="6858000"/>
            <a:chOff x="0" y="0"/>
            <a:chExt cx="12192000" cy="6858000"/>
          </a:xfrm>
        </p:grpSpPr>
        <p:pic>
          <p:nvPicPr>
            <p:cNvPr id="10244" name="Picture 4" descr="Brightness Multipurpose Powerpoint Templates | PPT &amp; Keynote Templates">
              <a:extLst>
                <a:ext uri="{FF2B5EF4-FFF2-40B4-BE49-F238E27FC236}">
                  <a16:creationId xmlns:a16="http://schemas.microsoft.com/office/drawing/2014/main" id="{F09EAB22-1EC1-B5F2-5F53-121BE664CA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F481F35-FCED-2F6E-EDBC-4259D5FBD1B6}"/>
                </a:ext>
              </a:extLst>
            </p:cNvPr>
            <p:cNvSpPr/>
            <p:nvPr/>
          </p:nvSpPr>
          <p:spPr>
            <a:xfrm>
              <a:off x="191729" y="117987"/>
              <a:ext cx="1799303" cy="678426"/>
            </a:xfrm>
            <a:prstGeom prst="rect">
              <a:avLst/>
            </a:prstGeom>
            <a:solidFill>
              <a:srgbClr val="FFE8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A4BA6DB-6A88-D2FC-9520-4E45C3891C63}"/>
                </a:ext>
              </a:extLst>
            </p:cNvPr>
            <p:cNvSpPr/>
            <p:nvPr/>
          </p:nvSpPr>
          <p:spPr>
            <a:xfrm>
              <a:off x="10476271" y="117987"/>
              <a:ext cx="1524000" cy="6489290"/>
            </a:xfrm>
            <a:prstGeom prst="rect">
              <a:avLst/>
            </a:prstGeom>
            <a:solidFill>
              <a:srgbClr val="23DB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7D06EAC-F25E-FAF8-CBAC-78C6D81F5BDE}"/>
                </a:ext>
              </a:extLst>
            </p:cNvPr>
            <p:cNvSpPr/>
            <p:nvPr/>
          </p:nvSpPr>
          <p:spPr>
            <a:xfrm>
              <a:off x="3583858" y="4547420"/>
              <a:ext cx="4925961" cy="378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95616465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14"/>
          <p:cNvSpPr/>
          <p:nvPr/>
        </p:nvSpPr>
        <p:spPr>
          <a:xfrm>
            <a:off x="60960" y="-2315112"/>
            <a:ext cx="12070080" cy="5687787"/>
          </a:xfrm>
          <a:prstGeom prst="chord">
            <a:avLst>
              <a:gd name="adj1" fmla="val 21288416"/>
              <a:gd name="adj2" fmla="val 11104307"/>
            </a:avLst>
          </a:prstGeom>
          <a:solidFill>
            <a:srgbClr val="13192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 name="Freeform: Shape 7">
            <a:extLst>
              <a:ext uri="{FF2B5EF4-FFF2-40B4-BE49-F238E27FC236}">
                <a16:creationId xmlns:a16="http://schemas.microsoft.com/office/drawing/2014/main" id="{CD82AA04-E0B6-8CB2-52CC-B1446C7EC177}"/>
              </a:ext>
            </a:extLst>
          </p:cNvPr>
          <p:cNvSpPr/>
          <p:nvPr/>
        </p:nvSpPr>
        <p:spPr>
          <a:xfrm>
            <a:off x="-28882" y="1884446"/>
            <a:ext cx="5829915" cy="2976456"/>
          </a:xfrm>
          <a:custGeom>
            <a:avLst/>
            <a:gdLst>
              <a:gd name="connsiteX0" fmla="*/ 91431 w 5829915"/>
              <a:gd name="connsiteY0" fmla="*/ 0 h 2976456"/>
              <a:gd name="connsiteX1" fmla="*/ 4341687 w 5829915"/>
              <a:gd name="connsiteY1" fmla="*/ 0 h 2976456"/>
              <a:gd name="connsiteX2" fmla="*/ 5829915 w 5829915"/>
              <a:gd name="connsiteY2" fmla="*/ 1488228 h 2976456"/>
              <a:gd name="connsiteX3" fmla="*/ 5829914 w 5829915"/>
              <a:gd name="connsiteY3" fmla="*/ 1488228 h 2976456"/>
              <a:gd name="connsiteX4" fmla="*/ 4341686 w 5829915"/>
              <a:gd name="connsiteY4" fmla="*/ 2976456 h 2976456"/>
              <a:gd name="connsiteX5" fmla="*/ 91431 w 5829915"/>
              <a:gd name="connsiteY5" fmla="*/ 2976455 h 2976456"/>
              <a:gd name="connsiteX6" fmla="*/ 0 w 5829915"/>
              <a:gd name="connsiteY6" fmla="*/ 2971838 h 2976456"/>
              <a:gd name="connsiteX7" fmla="*/ 0 w 5829915"/>
              <a:gd name="connsiteY7" fmla="*/ 4617 h 297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29915" h="2976456">
                <a:moveTo>
                  <a:pt x="91431" y="0"/>
                </a:moveTo>
                <a:lnTo>
                  <a:pt x="4341687" y="0"/>
                </a:lnTo>
                <a:cubicBezTo>
                  <a:pt x="5163613" y="0"/>
                  <a:pt x="5829915" y="666302"/>
                  <a:pt x="5829915" y="1488228"/>
                </a:cubicBezTo>
                <a:lnTo>
                  <a:pt x="5829914" y="1488228"/>
                </a:lnTo>
                <a:cubicBezTo>
                  <a:pt x="5829914" y="2310154"/>
                  <a:pt x="5163612" y="2976456"/>
                  <a:pt x="4341686" y="2976456"/>
                </a:cubicBezTo>
                <a:lnTo>
                  <a:pt x="91431" y="2976455"/>
                </a:lnTo>
                <a:lnTo>
                  <a:pt x="0" y="2971838"/>
                </a:lnTo>
                <a:lnTo>
                  <a:pt x="0" y="4617"/>
                </a:lnTo>
                <a:close/>
              </a:path>
            </a:pathLst>
          </a:custGeom>
          <a:solidFill>
            <a:schemeClr val="accent4">
              <a:lumMod val="60000"/>
              <a:lumOff val="40000"/>
            </a:schemeClr>
          </a:solid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rtlCol="0" anchor="ctr">
            <a:noAutofit/>
            <a:scene3d>
              <a:camera prst="orthographicFront"/>
              <a:lightRig rig="soft" dir="t">
                <a:rot lat="0" lon="0" rev="15600000"/>
              </a:lightRig>
            </a:scene3d>
            <a:sp3d extrusionH="57150" prstMaterial="softEdge">
              <a:bevelT w="25400" h="38100"/>
            </a:sp3d>
          </a:bodyPr>
          <a:lstStyle/>
          <a:p>
            <a:pPr algn="ctr"/>
            <a:r>
              <a:rPr lang="en-IN" sz="9600" b="1" spc="50" dirty="0">
                <a:ln w="9525" cmpd="sng">
                  <a:solidFill>
                    <a:schemeClr val="accent1"/>
                  </a:solidFill>
                  <a:prstDash val="solid"/>
                </a:ln>
                <a:solidFill>
                  <a:srgbClr val="70AD47">
                    <a:tint val="1000"/>
                  </a:srgbClr>
                </a:solidFill>
                <a:effectLst>
                  <a:glow rad="38100">
                    <a:schemeClr val="accent1">
                      <a:alpha val="40000"/>
                    </a:schemeClr>
                  </a:glow>
                </a:effectLst>
              </a:rPr>
              <a:t>Week 1</a:t>
            </a:r>
          </a:p>
        </p:txBody>
      </p:sp>
      <p:sp>
        <p:nvSpPr>
          <p:cNvPr id="2" name="Google Shape;429;p14">
            <a:extLst>
              <a:ext uri="{FF2B5EF4-FFF2-40B4-BE49-F238E27FC236}">
                <a16:creationId xmlns:a16="http://schemas.microsoft.com/office/drawing/2014/main" id="{19297A8C-3C95-6FEC-FF37-BC53B481ED8D}"/>
              </a:ext>
            </a:extLst>
          </p:cNvPr>
          <p:cNvSpPr/>
          <p:nvPr/>
        </p:nvSpPr>
        <p:spPr>
          <a:xfrm>
            <a:off x="240645" y="-3912592"/>
            <a:ext cx="11710710" cy="6331327"/>
          </a:xfrm>
          <a:prstGeom prst="chord">
            <a:avLst>
              <a:gd name="adj1" fmla="val 441226"/>
              <a:gd name="adj2" fmla="val 10347476"/>
            </a:avLst>
          </a:prstGeom>
          <a:ln/>
        </p:spPr>
        <p:style>
          <a:lnRef idx="0">
            <a:schemeClr val="accent4"/>
          </a:lnRef>
          <a:fillRef idx="3">
            <a:schemeClr val="accent4"/>
          </a:fillRef>
          <a:effectRef idx="3">
            <a:schemeClr val="accent4"/>
          </a:effectRef>
          <a:fontRef idx="minor">
            <a:schemeClr val="lt1"/>
          </a:fontRef>
        </p:style>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4" name="Group 3">
            <a:extLst>
              <a:ext uri="{FF2B5EF4-FFF2-40B4-BE49-F238E27FC236}">
                <a16:creationId xmlns:a16="http://schemas.microsoft.com/office/drawing/2014/main" id="{925E0CBC-C8CF-AC4C-2BE7-009DF432C079}"/>
              </a:ext>
            </a:extLst>
          </p:cNvPr>
          <p:cNvGrpSpPr/>
          <p:nvPr/>
        </p:nvGrpSpPr>
        <p:grpSpPr>
          <a:xfrm>
            <a:off x="0" y="4954136"/>
            <a:ext cx="12192000" cy="1909138"/>
            <a:chOff x="0" y="4948862"/>
            <a:chExt cx="12192000" cy="1909138"/>
          </a:xfrm>
        </p:grpSpPr>
        <p:sp>
          <p:nvSpPr>
            <p:cNvPr id="5" name="Freeform: Shape 4">
              <a:extLst>
                <a:ext uri="{FF2B5EF4-FFF2-40B4-BE49-F238E27FC236}">
                  <a16:creationId xmlns:a16="http://schemas.microsoft.com/office/drawing/2014/main" id="{B1069B6B-F499-A8CF-ACC5-173A0AA3BE2E}"/>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5402DF14-E5C6-CF0B-C043-507AE0D36B91}"/>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003955292"/>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B04B4BD-5444-8F81-10E6-DB07DCC7C43C}"/>
              </a:ext>
            </a:extLst>
          </p:cNvPr>
          <p:cNvGrpSpPr/>
          <p:nvPr/>
        </p:nvGrpSpPr>
        <p:grpSpPr>
          <a:xfrm>
            <a:off x="0" y="4954136"/>
            <a:ext cx="12192000" cy="1909138"/>
            <a:chOff x="0" y="4948862"/>
            <a:chExt cx="12192000" cy="1909138"/>
          </a:xfrm>
        </p:grpSpPr>
        <p:sp>
          <p:nvSpPr>
            <p:cNvPr id="6" name="Freeform: Shape 5">
              <a:extLst>
                <a:ext uri="{FF2B5EF4-FFF2-40B4-BE49-F238E27FC236}">
                  <a16:creationId xmlns:a16="http://schemas.microsoft.com/office/drawing/2014/main" id="{28BE98C6-1E7C-8B66-8076-53CE0E7EA2E3}"/>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532B5680-0F6F-EB5D-3348-D8465961DBDA}"/>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15" name="Picture 14" descr="Woman in online meeting">
            <a:extLst>
              <a:ext uri="{FF2B5EF4-FFF2-40B4-BE49-F238E27FC236}">
                <a16:creationId xmlns:a16="http://schemas.microsoft.com/office/drawing/2014/main" id="{D0F9FA90-33E7-4055-A5C3-9CCC85ED0A95}"/>
              </a:ext>
            </a:extLst>
          </p:cNvPr>
          <p:cNvPicPr>
            <a:picLocks noChangeAspect="1"/>
          </p:cNvPicPr>
          <p:nvPr/>
        </p:nvPicPr>
        <p:blipFill rotWithShape="1">
          <a:blip r:embed="rId3">
            <a:extLst>
              <a:ext uri="{28A0092B-C50C-407E-A947-70E740481C1C}">
                <a14:useLocalDpi xmlns:a14="http://schemas.microsoft.com/office/drawing/2010/main" val="0"/>
              </a:ext>
            </a:extLst>
          </a:blip>
          <a:srcRect l="1" t="39410" r="47205"/>
          <a:stretch/>
        </p:blipFill>
        <p:spPr>
          <a:xfrm>
            <a:off x="6096000" y="1382690"/>
            <a:ext cx="6096000" cy="4664117"/>
          </a:xfrm>
          <a:prstGeom prst="rect">
            <a:avLst/>
          </a:prstGeom>
        </p:spPr>
      </p:pic>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t>Introduction</a:t>
            </a:r>
            <a:endParaRPr lang="en-ID" sz="4000" dirty="0"/>
          </a:p>
        </p:txBody>
      </p:sp>
      <p:sp>
        <p:nvSpPr>
          <p:cNvPr id="52" name="Rectangle 51">
            <a:extLst>
              <a:ext uri="{FF2B5EF4-FFF2-40B4-BE49-F238E27FC236}">
                <a16:creationId xmlns:a16="http://schemas.microsoft.com/office/drawing/2014/main" id="{63B101DB-D276-45E3-89AE-7E29F7254EB7}"/>
              </a:ext>
            </a:extLst>
          </p:cNvPr>
          <p:cNvSpPr/>
          <p:nvPr/>
        </p:nvSpPr>
        <p:spPr>
          <a:xfrm>
            <a:off x="6096000" y="1382692"/>
            <a:ext cx="6096000" cy="466411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 Placeholder 2">
            <a:extLst>
              <a:ext uri="{FF2B5EF4-FFF2-40B4-BE49-F238E27FC236}">
                <a16:creationId xmlns:a16="http://schemas.microsoft.com/office/drawing/2014/main" id="{B580C982-B22C-4AF9-A4AC-B5559C15E814}"/>
              </a:ext>
            </a:extLst>
          </p:cNvPr>
          <p:cNvSpPr txBox="1">
            <a:spLocks/>
          </p:cNvSpPr>
          <p:nvPr/>
        </p:nvSpPr>
        <p:spPr>
          <a:xfrm>
            <a:off x="7052975" y="1382692"/>
            <a:ext cx="4182050" cy="465282"/>
          </a:xfrm>
          <a:prstGeom prst="round2SameRect">
            <a:avLst>
              <a:gd name="adj1" fmla="val 0"/>
              <a:gd name="adj2" fmla="val 50000"/>
            </a:avLst>
          </a:prstGeom>
          <a:solidFill>
            <a:srgbClr val="FE9900"/>
          </a:solidFill>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800" b="1" dirty="0">
                <a:solidFill>
                  <a:schemeClr val="bg1"/>
                </a:solidFill>
                <a:latin typeface="Segoe UI" panose="020B0502040204020203" pitchFamily="34" charset="0"/>
                <a:cs typeface="Segoe UI" panose="020B0502040204020203" pitchFamily="34" charset="0"/>
              </a:rPr>
              <a:t>Amazon Avg Unit sold by item type</a:t>
            </a:r>
          </a:p>
        </p:txBody>
      </p:sp>
      <p:sp>
        <p:nvSpPr>
          <p:cNvPr id="43" name="Text Placeholder 2">
            <a:extLst>
              <a:ext uri="{FF2B5EF4-FFF2-40B4-BE49-F238E27FC236}">
                <a16:creationId xmlns:a16="http://schemas.microsoft.com/office/drawing/2014/main" id="{89F22A9F-72C7-4CC7-8371-1105961C8675}"/>
              </a:ext>
            </a:extLst>
          </p:cNvPr>
          <p:cNvSpPr txBox="1">
            <a:spLocks/>
          </p:cNvSpPr>
          <p:nvPr/>
        </p:nvSpPr>
        <p:spPr>
          <a:xfrm>
            <a:off x="667656" y="1323722"/>
            <a:ext cx="5118706" cy="3675982"/>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pPr>
            <a:r>
              <a:rPr lang="en-US" sz="1800" dirty="0"/>
              <a:t>Amazon.com is an international e-commerce company that offers online retail, computing services, consumer electronics, digital content, and other local services such as daily deals and groceries. Headquartered in the United States, Amazon hit nearly 514 billion U.S. dollars in net sales revenue worldwide in 2022. Most of the company's revenue is </a:t>
            </a:r>
            <a:r>
              <a:rPr lang="en-US" sz="1800" dirty="0">
                <a:hlinkClick r:id="rId4"/>
              </a:rPr>
              <a:t>generated through e-retail sales of different categories of products</a:t>
            </a:r>
            <a:r>
              <a:rPr lang="en-US" sz="1800" dirty="0"/>
              <a:t>, followed by third-party seller revenues, retail and media subscriptions, and </a:t>
            </a:r>
            <a:r>
              <a:rPr lang="en-US" sz="1800" dirty="0">
                <a:hlinkClick r:id="rId5"/>
              </a:rPr>
              <a:t>AWS cloud services</a:t>
            </a:r>
            <a:r>
              <a:rPr lang="en-US" sz="1800" dirty="0"/>
              <a:t>. Due to its global scope and reach, Amazon is considered one of the </a:t>
            </a:r>
            <a:r>
              <a:rPr lang="en-US" sz="1800" dirty="0">
                <a:hlinkClick r:id="rId6"/>
              </a:rPr>
              <a:t>most valuable brands worldwide</a:t>
            </a:r>
            <a:r>
              <a:rPr lang="en-US" sz="1800" dirty="0"/>
              <a:t>.</a:t>
            </a:r>
          </a:p>
          <a:p>
            <a:pPr algn="just">
              <a:lnSpc>
                <a:spcPct val="100000"/>
              </a:lnSpc>
            </a:pPr>
            <a:endParaRPr lang="en-US" sz="1800" dirty="0"/>
          </a:p>
        </p:txBody>
      </p:sp>
      <p:sp>
        <p:nvSpPr>
          <p:cNvPr id="21" name="Oval 20">
            <a:extLst>
              <a:ext uri="{FF2B5EF4-FFF2-40B4-BE49-F238E27FC236}">
                <a16:creationId xmlns:a16="http://schemas.microsoft.com/office/drawing/2014/main" id="{EF855805-FBC8-4A1A-8831-DD8FA1CF8A46}"/>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a:extLst>
              <a:ext uri="{FF2B5EF4-FFF2-40B4-BE49-F238E27FC236}">
                <a16:creationId xmlns:a16="http://schemas.microsoft.com/office/drawing/2014/main" id="{9F8744FC-76B7-430F-A20C-31B0FE59D604}"/>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3</a:t>
            </a:fld>
            <a:endParaRPr lang="en-ID" sz="1050" dirty="0">
              <a:solidFill>
                <a:schemeClr val="bg1"/>
              </a:solidFill>
            </a:endParaRPr>
          </a:p>
        </p:txBody>
      </p:sp>
      <p:pic>
        <p:nvPicPr>
          <p:cNvPr id="24" name="Picture 23">
            <a:extLst>
              <a:ext uri="{FF2B5EF4-FFF2-40B4-BE49-F238E27FC236}">
                <a16:creationId xmlns:a16="http://schemas.microsoft.com/office/drawing/2014/main" id="{297C2CC9-090A-4DE7-8925-627DB75DC13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7656" y="5704254"/>
            <a:ext cx="1135570" cy="342553"/>
          </a:xfrm>
          <a:prstGeom prst="rect">
            <a:avLst/>
          </a:prstGeom>
        </p:spPr>
      </p:pic>
      <p:grpSp>
        <p:nvGrpSpPr>
          <p:cNvPr id="4" name="Group 3">
            <a:extLst>
              <a:ext uri="{FF2B5EF4-FFF2-40B4-BE49-F238E27FC236}">
                <a16:creationId xmlns:a16="http://schemas.microsoft.com/office/drawing/2014/main" id="{133AC40A-F9E1-B700-AED7-FC7AE398D4DE}"/>
              </a:ext>
            </a:extLst>
          </p:cNvPr>
          <p:cNvGrpSpPr/>
          <p:nvPr/>
        </p:nvGrpSpPr>
        <p:grpSpPr>
          <a:xfrm>
            <a:off x="6995536" y="2016262"/>
            <a:ext cx="4182050" cy="4381289"/>
            <a:chOff x="3278003" y="833438"/>
            <a:chExt cx="5524500" cy="5213369"/>
          </a:xfrm>
        </p:grpSpPr>
        <p:grpSp>
          <p:nvGrpSpPr>
            <p:cNvPr id="3" name="Group 2">
              <a:extLst>
                <a:ext uri="{FF2B5EF4-FFF2-40B4-BE49-F238E27FC236}">
                  <a16:creationId xmlns:a16="http://schemas.microsoft.com/office/drawing/2014/main" id="{25A1352E-49BD-A111-B17A-58BDBFD6B20E}"/>
                </a:ext>
              </a:extLst>
            </p:cNvPr>
            <p:cNvGrpSpPr/>
            <p:nvPr/>
          </p:nvGrpSpPr>
          <p:grpSpPr>
            <a:xfrm>
              <a:off x="3278003" y="855682"/>
              <a:ext cx="5524500" cy="5191125"/>
              <a:chOff x="3333750" y="855682"/>
              <a:chExt cx="5524500" cy="5191125"/>
            </a:xfrm>
          </p:grpSpPr>
          <p:pic>
            <p:nvPicPr>
              <p:cNvPr id="3074" name="Picture 2">
                <a:extLst>
                  <a:ext uri="{FF2B5EF4-FFF2-40B4-BE49-F238E27FC236}">
                    <a16:creationId xmlns:a16="http://schemas.microsoft.com/office/drawing/2014/main" id="{E5C802C5-3D72-8F93-9FBF-68FD73677FD8}"/>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908" b="89908" l="10000" r="96034">
                            <a14:foregroundMark x1="95000" y1="47523" x2="96034" y2="67339"/>
                            <a14:foregroundMark x1="96034" y1="67339" x2="94483" y2="66972"/>
                            <a14:foregroundMark x1="15172" y1="27890" x2="16207" y2="55596"/>
                            <a14:foregroundMark x1="30345" y1="48440" x2="30345" y2="59266"/>
                            <a14:foregroundMark x1="37931" y1="32477" x2="37931" y2="43670"/>
                            <a14:foregroundMark x1="45172" y1="29358" x2="45690" y2="34862"/>
                            <a14:foregroundMark x1="52241" y1="35963" x2="52586" y2="47890"/>
                            <a14:foregroundMark x1="59310" y1="40183" x2="59310" y2="51193"/>
                            <a14:foregroundMark x1="66724" y1="38165" x2="66724" y2="45321"/>
                            <a14:foregroundMark x1="66379" y1="31743" x2="68103" y2="65688"/>
                            <a14:foregroundMark x1="72931" y1="43303" x2="72931" y2="61468"/>
                            <a14:foregroundMark x1="80862" y1="41101" x2="80862" y2="53211"/>
                            <a14:foregroundMark x1="88966" y1="43119" x2="88966" y2="54312"/>
                          </a14:backgroundRemoval>
                        </a14:imgEffect>
                      </a14:imgLayer>
                    </a14:imgProps>
                  </a:ext>
                  <a:ext uri="{28A0092B-C50C-407E-A947-70E740481C1C}">
                    <a14:useLocalDpi xmlns:a14="http://schemas.microsoft.com/office/drawing/2010/main" val="0"/>
                  </a:ext>
                </a:extLst>
              </a:blip>
              <a:srcRect/>
              <a:stretch>
                <a:fillRect/>
              </a:stretch>
            </p:blipFill>
            <p:spPr bwMode="auto">
              <a:xfrm>
                <a:off x="3333750" y="855682"/>
                <a:ext cx="5524500" cy="51911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B9AC701-D5A4-F18A-7235-7AB107405347}"/>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73439"/>
              <a:stretch/>
            </p:blipFill>
            <p:spPr bwMode="auto">
              <a:xfrm>
                <a:off x="3333750" y="4645742"/>
                <a:ext cx="5524500" cy="1378821"/>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grpSp>
        <p:pic>
          <p:nvPicPr>
            <p:cNvPr id="3080" name="Picture 8">
              <a:extLst>
                <a:ext uri="{FF2B5EF4-FFF2-40B4-BE49-F238E27FC236}">
                  <a16:creationId xmlns:a16="http://schemas.microsoft.com/office/drawing/2014/main" id="{FC74F3A6-21FA-8A3B-54C9-AE20A4750B5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r="86663"/>
            <a:stretch/>
          </p:blipFill>
          <p:spPr bwMode="auto">
            <a:xfrm>
              <a:off x="3278003" y="833438"/>
              <a:ext cx="736805" cy="5191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969949889"/>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D30BE64-B91E-9B38-6ED5-DA137FC68CBA}"/>
              </a:ext>
            </a:extLst>
          </p:cNvPr>
          <p:cNvGrpSpPr/>
          <p:nvPr/>
        </p:nvGrpSpPr>
        <p:grpSpPr>
          <a:xfrm>
            <a:off x="0" y="4954136"/>
            <a:ext cx="12192000" cy="1909138"/>
            <a:chOff x="0" y="4948862"/>
            <a:chExt cx="12192000" cy="1909138"/>
          </a:xfrm>
        </p:grpSpPr>
        <p:sp>
          <p:nvSpPr>
            <p:cNvPr id="14" name="Freeform: Shape 13">
              <a:extLst>
                <a:ext uri="{FF2B5EF4-FFF2-40B4-BE49-F238E27FC236}">
                  <a16:creationId xmlns:a16="http://schemas.microsoft.com/office/drawing/2014/main" id="{3675BC97-8D00-DF23-F190-963000943CC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C992D5D4-5762-CAFD-2B1A-312273F084A7}"/>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22" name="Rectangle 121">
            <a:extLst>
              <a:ext uri="{FF2B5EF4-FFF2-40B4-BE49-F238E27FC236}">
                <a16:creationId xmlns:a16="http://schemas.microsoft.com/office/drawing/2014/main" id="{26519E81-C48F-4DC1-8447-5AA3137BE5EE}"/>
              </a:ext>
            </a:extLst>
          </p:cNvPr>
          <p:cNvSpPr/>
          <p:nvPr/>
        </p:nvSpPr>
        <p:spPr>
          <a:xfrm>
            <a:off x="9011265" y="0"/>
            <a:ext cx="3180735" cy="6850560"/>
          </a:xfrm>
          <a:prstGeom prst="rect">
            <a:avLst/>
          </a:prstGeom>
          <a:solidFill>
            <a:srgbClr val="FE9900"/>
          </a:solidFill>
          <a:ln>
            <a:noFill/>
          </a:ln>
        </p:spPr>
        <p:style>
          <a:lnRef idx="2">
            <a:schemeClr val="accent1"/>
          </a:lnRef>
          <a:fillRef idx="1">
            <a:schemeClr val="lt1"/>
          </a:fillRef>
          <a:effectRef idx="0">
            <a:schemeClr val="accent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AE7589A5-8313-A5F3-A27C-F201EC560AC3}"/>
              </a:ext>
            </a:extLst>
          </p:cNvPr>
          <p:cNvSpPr txBox="1">
            <a:spLocks/>
          </p:cNvSpPr>
          <p:nvPr/>
        </p:nvSpPr>
        <p:spPr>
          <a:xfrm>
            <a:off x="9632099" y="1558813"/>
            <a:ext cx="2461136" cy="3425484"/>
          </a:xfrm>
          <a:prstGeom prst="rect">
            <a:avLst/>
          </a:prstGeom>
        </p:spPr>
        <p:txBody>
          <a:bodyPr lIns="0" tIns="0" rIns="0" bIns="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buClr>
                <a:srgbClr val="000000"/>
              </a:buClr>
              <a:buSzPts val="3600"/>
            </a:pPr>
            <a:r>
              <a:rPr lang="en-US" sz="5400" b="1" dirty="0">
                <a:solidFill>
                  <a:schemeClr val="bg1"/>
                </a:solidFill>
                <a:effectLst>
                  <a:outerShdw blurRad="38100" dist="38100" dir="2700000" algn="tl">
                    <a:srgbClr val="000000">
                      <a:alpha val="43137"/>
                    </a:srgbClr>
                  </a:outerShdw>
                </a:effectLst>
                <a:sym typeface="Fira Sans Medium"/>
              </a:rPr>
              <a:t>Amazon Sales Data Analysis</a:t>
            </a:r>
          </a:p>
        </p:txBody>
      </p:sp>
      <p:graphicFrame>
        <p:nvGraphicFramePr>
          <p:cNvPr id="11" name="Google Shape;419;p21">
            <a:extLst>
              <a:ext uri="{FF2B5EF4-FFF2-40B4-BE49-F238E27FC236}">
                <a16:creationId xmlns:a16="http://schemas.microsoft.com/office/drawing/2014/main" id="{A4AF436D-A035-9344-0F1B-8759DC4E179E}"/>
              </a:ext>
            </a:extLst>
          </p:cNvPr>
          <p:cNvGraphicFramePr/>
          <p:nvPr>
            <p:extLst>
              <p:ext uri="{D42A27DB-BD31-4B8C-83A1-F6EECF244321}">
                <p14:modId xmlns:p14="http://schemas.microsoft.com/office/powerpoint/2010/main" val="2282028787"/>
              </p:ext>
            </p:extLst>
          </p:nvPr>
        </p:nvGraphicFramePr>
        <p:xfrm>
          <a:off x="865758" y="685937"/>
          <a:ext cx="7437800" cy="3001160"/>
        </p:xfrm>
        <a:graphic>
          <a:graphicData uri="http://schemas.openxmlformats.org/drawingml/2006/table">
            <a:tbl>
              <a:tblPr>
                <a:noFill/>
              </a:tblPr>
              <a:tblGrid>
                <a:gridCol w="3077200">
                  <a:extLst>
                    <a:ext uri="{9D8B030D-6E8A-4147-A177-3AD203B41FA5}">
                      <a16:colId xmlns:a16="http://schemas.microsoft.com/office/drawing/2014/main" val="20000"/>
                    </a:ext>
                  </a:extLst>
                </a:gridCol>
                <a:gridCol w="4360600">
                  <a:extLst>
                    <a:ext uri="{9D8B030D-6E8A-4147-A177-3AD203B41FA5}">
                      <a16:colId xmlns:a16="http://schemas.microsoft.com/office/drawing/2014/main" val="20001"/>
                    </a:ext>
                  </a:extLst>
                </a:gridCol>
              </a:tblGrid>
              <a:tr h="90632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Project </a:t>
                      </a:r>
                      <a:r>
                        <a:rPr lang="en-US" sz="2000" b="1" u="none" strike="noStrike" cap="none" dirty="0" err="1">
                          <a:solidFill>
                            <a:schemeClr val="lt1"/>
                          </a:solidFill>
                        </a:rPr>
                        <a:t>Titlec</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a:solidFill>
                            <a:schemeClr val="lt1"/>
                          </a:solidFill>
                        </a:rPr>
                        <a:t>Analyzing Amazon Sales Data</a:t>
                      </a:r>
                      <a:endParaRPr sz="2000"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9900"/>
                    </a:solidFill>
                  </a:tcPr>
                </a:tc>
                <a:extLst>
                  <a:ext uri="{0D108BD9-81ED-4DB2-BD59-A6C34878D82A}">
                    <a16:rowId xmlns:a16="http://schemas.microsoft.com/office/drawing/2014/main" val="10000"/>
                  </a:ext>
                </a:extLst>
              </a:tr>
              <a:tr h="758951">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Technologies</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Data Science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1"/>
                  </a:ext>
                </a:extLst>
              </a:tr>
              <a:tr h="687029">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dirty="0">
                          <a:solidFill>
                            <a:schemeClr val="lt1"/>
                          </a:solidFill>
                        </a:rPr>
                        <a:t>Domain</a:t>
                      </a:r>
                      <a:endParaRPr sz="2000" b="1"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E-Commerce</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2"/>
                  </a:ext>
                </a:extLst>
              </a:tr>
              <a:tr h="648860">
                <a:tc>
                  <a:txBody>
                    <a:bodyPr/>
                    <a:lstStyle/>
                    <a:p>
                      <a:pPr marL="0" marR="0" lvl="0" indent="0" algn="l" rtl="0">
                        <a:lnSpc>
                          <a:spcPct val="100000"/>
                        </a:lnSpc>
                        <a:spcBef>
                          <a:spcPts val="0"/>
                        </a:spcBef>
                        <a:spcAft>
                          <a:spcPts val="0"/>
                        </a:spcAft>
                        <a:buClr>
                          <a:srgbClr val="000000"/>
                        </a:buClr>
                        <a:buSzPts val="1900"/>
                        <a:buFont typeface="Arial"/>
                        <a:buNone/>
                      </a:pPr>
                      <a:r>
                        <a:rPr lang="en-US" sz="2000" b="1" u="none" strike="noStrike" cap="none">
                          <a:solidFill>
                            <a:schemeClr val="lt1"/>
                          </a:solidFill>
                        </a:rPr>
                        <a:t>Project Difficulties Level</a:t>
                      </a:r>
                      <a:endParaRPr sz="2000" b="1" u="none" strike="noStrike" cap="none">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tc>
                  <a:txBody>
                    <a:bodyPr/>
                    <a:lstStyle/>
                    <a:p>
                      <a:pPr marL="0" marR="0" lvl="0" indent="0" algn="l" rtl="0">
                        <a:lnSpc>
                          <a:spcPct val="100000"/>
                        </a:lnSpc>
                        <a:spcBef>
                          <a:spcPts val="0"/>
                        </a:spcBef>
                        <a:spcAft>
                          <a:spcPts val="0"/>
                        </a:spcAft>
                        <a:buClr>
                          <a:srgbClr val="000000"/>
                        </a:buClr>
                        <a:buSzPts val="1800"/>
                        <a:buFont typeface="Arial"/>
                        <a:buNone/>
                      </a:pPr>
                      <a:r>
                        <a:rPr lang="en-US" sz="2000" u="none" strike="noStrike" cap="none" dirty="0">
                          <a:solidFill>
                            <a:schemeClr val="lt1"/>
                          </a:solidFill>
                        </a:rPr>
                        <a:t>Advanced</a:t>
                      </a:r>
                      <a:endParaRPr sz="2000" u="none" strike="noStrike" cap="none" dirty="0">
                        <a:solidFill>
                          <a:schemeClr val="lt1"/>
                        </a:solidFill>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131921"/>
                    </a:solidFill>
                  </a:tcPr>
                </a:tc>
                <a:extLst>
                  <a:ext uri="{0D108BD9-81ED-4DB2-BD59-A6C34878D82A}">
                    <a16:rowId xmlns:a16="http://schemas.microsoft.com/office/drawing/2014/main" val="10003"/>
                  </a:ext>
                </a:extLst>
              </a:tr>
            </a:tbl>
          </a:graphicData>
        </a:graphic>
      </p:graphicFrame>
      <p:sp>
        <p:nvSpPr>
          <p:cNvPr id="12" name="Google Shape;420;p21">
            <a:extLst>
              <a:ext uri="{FF2B5EF4-FFF2-40B4-BE49-F238E27FC236}">
                <a16:creationId xmlns:a16="http://schemas.microsoft.com/office/drawing/2014/main" id="{36081490-9F6F-ECB9-5629-756AC83CFA17}"/>
              </a:ext>
            </a:extLst>
          </p:cNvPr>
          <p:cNvSpPr txBox="1"/>
          <p:nvPr/>
        </p:nvSpPr>
        <p:spPr>
          <a:xfrm>
            <a:off x="865758" y="4204476"/>
            <a:ext cx="7437900" cy="1723518"/>
          </a:xfrm>
          <a:prstGeom prst="rect">
            <a:avLst/>
          </a:prstGeom>
          <a:solidFill>
            <a:srgbClr val="131921"/>
          </a:solid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lt1"/>
                </a:solidFill>
                <a:latin typeface="Oxygen"/>
                <a:ea typeface="Oxygen"/>
                <a:cs typeface="Oxygen"/>
                <a:sym typeface="Oxygen"/>
              </a:rPr>
              <a:t>Resources</a:t>
            </a:r>
          </a:p>
          <a:p>
            <a:pPr marL="0" marR="0" lvl="0" indent="0" algn="l" rtl="0">
              <a:lnSpc>
                <a:spcPct val="100000"/>
              </a:lnSpc>
              <a:spcBef>
                <a:spcPts val="0"/>
              </a:spcBef>
              <a:spcAft>
                <a:spcPts val="0"/>
              </a:spcAft>
              <a:buClr>
                <a:srgbClr val="000000"/>
              </a:buClr>
              <a:buSzPts val="2000"/>
              <a:buFont typeface="Arial"/>
              <a:buNone/>
            </a:pPr>
            <a:endParaRPr lang="en-US" sz="2000" b="1"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1" dirty="0">
                <a:solidFill>
                  <a:schemeClr val="lt1"/>
                </a:solidFill>
                <a:latin typeface="Oxygen"/>
                <a:ea typeface="Oxygen"/>
                <a:cs typeface="Oxygen"/>
                <a:sym typeface="Oxygen"/>
              </a:rPr>
              <a:t>Name : Amazon Sales data</a:t>
            </a:r>
          </a:p>
          <a:p>
            <a:pPr marL="0" marR="0" lvl="0" indent="0" algn="l" rtl="0">
              <a:lnSpc>
                <a:spcPct val="100000"/>
              </a:lnSpc>
              <a:spcBef>
                <a:spcPts val="0"/>
              </a:spcBef>
              <a:spcAft>
                <a:spcPts val="0"/>
              </a:spcAft>
              <a:buClr>
                <a:srgbClr val="000000"/>
              </a:buClr>
              <a:buSzPts val="2000"/>
              <a:buFont typeface="Arial"/>
              <a:buNone/>
            </a:pPr>
            <a:endParaRPr lang="en-US" sz="2000" b="1" i="0" u="none" strike="noStrike" cap="none" dirty="0">
              <a:solidFill>
                <a:schemeClr val="lt1"/>
              </a:solidFill>
              <a:latin typeface="Oxygen"/>
              <a:ea typeface="Oxygen"/>
              <a:cs typeface="Oxygen"/>
              <a:sym typeface="Oxygen"/>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Oxygen"/>
                <a:ea typeface="Oxygen"/>
                <a:cs typeface="Oxygen"/>
                <a:sym typeface="Oxygen"/>
              </a:rPr>
              <a:t>Dataset : </a:t>
            </a:r>
            <a:r>
              <a:rPr lang="en-US" sz="2000" b="0" i="0" u="sng" strike="noStrike" cap="none" dirty="0">
                <a:solidFill>
                  <a:schemeClr val="lt1"/>
                </a:solidFill>
                <a:latin typeface="Oxygen"/>
                <a:ea typeface="Oxygen"/>
                <a:cs typeface="Oxygen"/>
                <a:sym typeface="Oxygen"/>
                <a:hlinkClick r:id="rId2">
                  <a:extLst>
                    <a:ext uri="{A12FA001-AC4F-418D-AE19-62706E023703}">
                      <ahyp:hlinkClr xmlns:ahyp="http://schemas.microsoft.com/office/drawing/2018/hyperlinkcolor" val="tx"/>
                    </a:ext>
                  </a:extLst>
                </a:hlinkClick>
              </a:rPr>
              <a:t>Download Dataset</a:t>
            </a:r>
            <a:endParaRPr sz="2000" b="0" i="0" u="none" strike="noStrike" cap="none" dirty="0">
              <a:solidFill>
                <a:schemeClr val="lt1"/>
              </a:solidFill>
              <a:latin typeface="Oxygen"/>
              <a:ea typeface="Oxygen"/>
              <a:cs typeface="Oxygen"/>
              <a:sym typeface="Oxygen"/>
            </a:endParaRPr>
          </a:p>
        </p:txBody>
      </p:sp>
    </p:spTree>
    <p:extLst>
      <p:ext uri="{BB962C8B-B14F-4D97-AF65-F5344CB8AC3E}">
        <p14:creationId xmlns:p14="http://schemas.microsoft.com/office/powerpoint/2010/main" val="2932092484"/>
      </p:ext>
    </p:extLst>
  </p:cSld>
  <p:clrMapOvr>
    <a:masterClrMapping/>
  </p:clrMapOvr>
  <mc:AlternateContent xmlns:mc="http://schemas.openxmlformats.org/markup-compatibility/2006" xmlns:p14="http://schemas.microsoft.com/office/powerpoint/2010/main">
    <mc:Choice Requires="p14">
      <p:transition spd="slow" p14:dur="1600">
        <p14:prism dir="d"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8F36AE04-C123-9ABD-E3BF-60CCDD93D563}"/>
              </a:ext>
            </a:extLst>
          </p:cNvPr>
          <p:cNvGrpSpPr/>
          <p:nvPr/>
        </p:nvGrpSpPr>
        <p:grpSpPr>
          <a:xfrm>
            <a:off x="0" y="4954136"/>
            <a:ext cx="12192000" cy="1909138"/>
            <a:chOff x="0" y="4948862"/>
            <a:chExt cx="12192000" cy="1909138"/>
          </a:xfrm>
        </p:grpSpPr>
        <p:sp>
          <p:nvSpPr>
            <p:cNvPr id="5" name="Freeform: Shape 4">
              <a:extLst>
                <a:ext uri="{FF2B5EF4-FFF2-40B4-BE49-F238E27FC236}">
                  <a16:creationId xmlns:a16="http://schemas.microsoft.com/office/drawing/2014/main" id="{A98D4E55-FB16-332A-92B0-5EE7CC46B04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8A6D232C-77A5-F322-DB1D-5B4801FE8BD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pic>
        <p:nvPicPr>
          <p:cNvPr id="39" name="Picture 38" descr="Pregnant woman at work">
            <a:extLst>
              <a:ext uri="{FF2B5EF4-FFF2-40B4-BE49-F238E27FC236}">
                <a16:creationId xmlns:a16="http://schemas.microsoft.com/office/drawing/2014/main" id="{9084FE31-309C-4F43-844E-ED1D22AC68DA}"/>
              </a:ext>
            </a:extLst>
          </p:cNvPr>
          <p:cNvPicPr>
            <a:picLocks noChangeAspect="1"/>
          </p:cNvPicPr>
          <p:nvPr/>
        </p:nvPicPr>
        <p:blipFill rotWithShape="1">
          <a:blip r:embed="rId3">
            <a:extLst>
              <a:ext uri="{28A0092B-C50C-407E-A947-70E740481C1C}">
                <a14:useLocalDpi xmlns:a14="http://schemas.microsoft.com/office/drawing/2010/main" val="0"/>
              </a:ext>
            </a:extLst>
          </a:blip>
          <a:srcRect l="4530" t="65027" r="2060" b="10862"/>
          <a:stretch/>
        </p:blipFill>
        <p:spPr>
          <a:xfrm flipH="1">
            <a:off x="647700" y="4335143"/>
            <a:ext cx="10896600" cy="1875157"/>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9" name="Oval 8">
            <a:extLst>
              <a:ext uri="{FF2B5EF4-FFF2-40B4-BE49-F238E27FC236}">
                <a16:creationId xmlns:a16="http://schemas.microsoft.com/office/drawing/2014/main" id="{7EDB60C5-8EAF-4D2D-BA55-3AA6AC00D621}"/>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a:extLst>
              <a:ext uri="{FF2B5EF4-FFF2-40B4-BE49-F238E27FC236}">
                <a16:creationId xmlns:a16="http://schemas.microsoft.com/office/drawing/2014/main" id="{DC79C307-A81D-4B1A-B42B-46ABAD95569C}"/>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5</a:t>
            </a:fld>
            <a:endParaRPr lang="en-ID" sz="1050" dirty="0">
              <a:solidFill>
                <a:schemeClr val="bg1"/>
              </a:solidFill>
            </a:endParaRPr>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Problem Statement</a:t>
            </a:r>
          </a:p>
        </p:txBody>
      </p:sp>
      <p:sp>
        <p:nvSpPr>
          <p:cNvPr id="4" name="Rectangle: Top Corners Rounded 3">
            <a:extLst>
              <a:ext uri="{FF2B5EF4-FFF2-40B4-BE49-F238E27FC236}">
                <a16:creationId xmlns:a16="http://schemas.microsoft.com/office/drawing/2014/main" id="{CCB621BC-8DBE-4421-AEB4-C46EEF9CA956}"/>
              </a:ext>
            </a:extLst>
          </p:cNvPr>
          <p:cNvSpPr/>
          <p:nvPr/>
        </p:nvSpPr>
        <p:spPr>
          <a:xfrm flipH="1">
            <a:off x="667657" y="3481291"/>
            <a:ext cx="10896600" cy="2761959"/>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Group 103">
            <a:extLst>
              <a:ext uri="{FF2B5EF4-FFF2-40B4-BE49-F238E27FC236}">
                <a16:creationId xmlns:a16="http://schemas.microsoft.com/office/drawing/2014/main" id="{2CF7080E-37E4-4D5E-A47B-96537748E05E}"/>
              </a:ext>
            </a:extLst>
          </p:cNvPr>
          <p:cNvGrpSpPr/>
          <p:nvPr/>
        </p:nvGrpSpPr>
        <p:grpSpPr>
          <a:xfrm>
            <a:off x="816851" y="3665469"/>
            <a:ext cx="691242" cy="674914"/>
            <a:chOff x="3838304" y="3975691"/>
            <a:chExt cx="691242" cy="674914"/>
          </a:xfrm>
        </p:grpSpPr>
        <p:sp>
          <p:nvSpPr>
            <p:cNvPr id="103" name="Rectangle: Rounded Corners 102">
              <a:extLst>
                <a:ext uri="{FF2B5EF4-FFF2-40B4-BE49-F238E27FC236}">
                  <a16:creationId xmlns:a16="http://schemas.microsoft.com/office/drawing/2014/main" id="{9D1728F7-B6CB-488A-924F-0F99802016F9}"/>
                </a:ext>
              </a:extLst>
            </p:cNvPr>
            <p:cNvSpPr/>
            <p:nvPr/>
          </p:nvSpPr>
          <p:spPr>
            <a:xfrm>
              <a:off x="3838304" y="397569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9" name="Group 118">
              <a:extLst>
                <a:ext uri="{FF2B5EF4-FFF2-40B4-BE49-F238E27FC236}">
                  <a16:creationId xmlns:a16="http://schemas.microsoft.com/office/drawing/2014/main" id="{D9946444-D0E0-4D69-8051-D7DFAFFBD739}"/>
                </a:ext>
              </a:extLst>
            </p:cNvPr>
            <p:cNvGrpSpPr/>
            <p:nvPr/>
          </p:nvGrpSpPr>
          <p:grpSpPr>
            <a:xfrm>
              <a:off x="4010888" y="4170273"/>
              <a:ext cx="346075" cy="285750"/>
              <a:chOff x="6937376" y="762001"/>
              <a:chExt cx="346075" cy="285750"/>
            </a:xfrm>
          </p:grpSpPr>
          <p:sp>
            <p:nvSpPr>
              <p:cNvPr id="120" name="Freeform 114">
                <a:extLst>
                  <a:ext uri="{FF2B5EF4-FFF2-40B4-BE49-F238E27FC236}">
                    <a16:creationId xmlns:a16="http://schemas.microsoft.com/office/drawing/2014/main" id="{B27DA4C7-DE03-4176-A6DA-B14279438ED9}"/>
                  </a:ext>
                </a:extLst>
              </p:cNvPr>
              <p:cNvSpPr>
                <a:spLocks/>
              </p:cNvSpPr>
              <p:nvPr/>
            </p:nvSpPr>
            <p:spPr bwMode="auto">
              <a:xfrm>
                <a:off x="6937376" y="762001"/>
                <a:ext cx="346075" cy="285750"/>
              </a:xfrm>
              <a:custGeom>
                <a:avLst/>
                <a:gdLst>
                  <a:gd name="T0" fmla="*/ 218 w 218"/>
                  <a:gd name="T1" fmla="*/ 142 h 180"/>
                  <a:gd name="T2" fmla="*/ 104 w 218"/>
                  <a:gd name="T3" fmla="*/ 142 h 180"/>
                  <a:gd name="T4" fmla="*/ 67 w 218"/>
                  <a:gd name="T5" fmla="*/ 180 h 180"/>
                  <a:gd name="T6" fmla="*/ 67 w 218"/>
                  <a:gd name="T7" fmla="*/ 142 h 180"/>
                  <a:gd name="T8" fmla="*/ 0 w 218"/>
                  <a:gd name="T9" fmla="*/ 142 h 180"/>
                  <a:gd name="T10" fmla="*/ 0 w 218"/>
                  <a:gd name="T11" fmla="*/ 0 h 180"/>
                  <a:gd name="T12" fmla="*/ 218 w 218"/>
                  <a:gd name="T13" fmla="*/ 0 h 180"/>
                  <a:gd name="T14" fmla="*/ 218 w 218"/>
                  <a:gd name="T15" fmla="*/ 142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180">
                    <a:moveTo>
                      <a:pt x="218" y="142"/>
                    </a:moveTo>
                    <a:lnTo>
                      <a:pt x="104" y="142"/>
                    </a:lnTo>
                    <a:lnTo>
                      <a:pt x="67" y="180"/>
                    </a:lnTo>
                    <a:lnTo>
                      <a:pt x="67" y="142"/>
                    </a:lnTo>
                    <a:lnTo>
                      <a:pt x="0" y="142"/>
                    </a:lnTo>
                    <a:lnTo>
                      <a:pt x="0" y="0"/>
                    </a:lnTo>
                    <a:lnTo>
                      <a:pt x="218" y="0"/>
                    </a:lnTo>
                    <a:lnTo>
                      <a:pt x="218" y="142"/>
                    </a:lnTo>
                    <a:close/>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121" name="Freeform 115">
                <a:extLst>
                  <a:ext uri="{FF2B5EF4-FFF2-40B4-BE49-F238E27FC236}">
                    <a16:creationId xmlns:a16="http://schemas.microsoft.com/office/drawing/2014/main" id="{721995E6-C913-4963-93C0-7CD04955604D}"/>
                  </a:ext>
                </a:extLst>
              </p:cNvPr>
              <p:cNvSpPr>
                <a:spLocks/>
              </p:cNvSpPr>
              <p:nvPr/>
            </p:nvSpPr>
            <p:spPr bwMode="auto">
              <a:xfrm>
                <a:off x="7088189" y="852488"/>
                <a:ext cx="30163" cy="90488"/>
              </a:xfrm>
              <a:custGeom>
                <a:avLst/>
                <a:gdLst>
                  <a:gd name="T0" fmla="*/ 19 w 19"/>
                  <a:gd name="T1" fmla="*/ 57 h 57"/>
                  <a:gd name="T2" fmla="*/ 19 w 19"/>
                  <a:gd name="T3" fmla="*/ 0 h 57"/>
                  <a:gd name="T4" fmla="*/ 0 w 19"/>
                  <a:gd name="T5" fmla="*/ 0 h 57"/>
                </a:gdLst>
                <a:ahLst/>
                <a:cxnLst>
                  <a:cxn ang="0">
                    <a:pos x="T0" y="T1"/>
                  </a:cxn>
                  <a:cxn ang="0">
                    <a:pos x="T2" y="T3"/>
                  </a:cxn>
                  <a:cxn ang="0">
                    <a:pos x="T4" y="T5"/>
                  </a:cxn>
                </a:cxnLst>
                <a:rect l="0" t="0" r="r" b="b"/>
                <a:pathLst>
                  <a:path w="19" h="57">
                    <a:moveTo>
                      <a:pt x="19" y="57"/>
                    </a:moveTo>
                    <a:lnTo>
                      <a:pt x="19" y="0"/>
                    </a:lnTo>
                    <a:lnTo>
                      <a:pt x="0" y="0"/>
                    </a:lnTo>
                  </a:path>
                </a:pathLst>
              </a:custGeom>
              <a:noFill/>
              <a:ln w="1428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2" name="Line 116">
                <a:extLst>
                  <a:ext uri="{FF2B5EF4-FFF2-40B4-BE49-F238E27FC236}">
                    <a16:creationId xmlns:a16="http://schemas.microsoft.com/office/drawing/2014/main" id="{4857C87F-E634-4804-BA26-2BCBB99ADE7C}"/>
                  </a:ext>
                </a:extLst>
              </p:cNvPr>
              <p:cNvSpPr>
                <a:spLocks noChangeShapeType="1"/>
              </p:cNvSpPr>
              <p:nvPr/>
            </p:nvSpPr>
            <p:spPr bwMode="auto">
              <a:xfrm>
                <a:off x="7088189" y="942976"/>
                <a:ext cx="60325" cy="0"/>
              </a:xfrm>
              <a:prstGeom prst="line">
                <a:avLst/>
              </a:prstGeom>
              <a:noFill/>
              <a:ln w="1428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23" name="Freeform 117">
                <a:extLst>
                  <a:ext uri="{FF2B5EF4-FFF2-40B4-BE49-F238E27FC236}">
                    <a16:creationId xmlns:a16="http://schemas.microsoft.com/office/drawing/2014/main" id="{5F0D5CBF-48A7-4DD1-83C6-8D278AC260A8}"/>
                  </a:ext>
                </a:extLst>
              </p:cNvPr>
              <p:cNvSpPr>
                <a:spLocks/>
              </p:cNvSpPr>
              <p:nvPr/>
            </p:nvSpPr>
            <p:spPr bwMode="auto">
              <a:xfrm>
                <a:off x="7102476" y="806451"/>
                <a:ext cx="15875"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sp>
        <p:nvSpPr>
          <p:cNvPr id="124" name="Text Placeholder 2">
            <a:extLst>
              <a:ext uri="{FF2B5EF4-FFF2-40B4-BE49-F238E27FC236}">
                <a16:creationId xmlns:a16="http://schemas.microsoft.com/office/drawing/2014/main" id="{4D602212-BEFF-4B37-BC82-1A40F5731F77}"/>
              </a:ext>
            </a:extLst>
          </p:cNvPr>
          <p:cNvSpPr txBox="1">
            <a:spLocks/>
          </p:cNvSpPr>
          <p:nvPr/>
        </p:nvSpPr>
        <p:spPr>
          <a:xfrm>
            <a:off x="647699" y="2596255"/>
            <a:ext cx="10079681" cy="737794"/>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800" b="1" i="0" dirty="0">
                <a:solidFill>
                  <a:srgbClr val="222222"/>
                </a:solidFill>
                <a:effectLst/>
                <a:latin typeface="ArialMT"/>
              </a:rPr>
              <a:t>KPIs</a:t>
            </a:r>
            <a:r>
              <a:rPr lang="en-IN" sz="1800" b="0" i="0" dirty="0">
                <a:solidFill>
                  <a:srgbClr val="222222"/>
                </a:solidFill>
                <a:effectLst/>
                <a:latin typeface="ArialMT"/>
              </a:rPr>
              <a:t>:  ETL: Extract-Transform-Load</a:t>
            </a:r>
            <a:r>
              <a:rPr lang="en-IN" sz="3600" dirty="0"/>
              <a:t> </a:t>
            </a:r>
            <a:br>
              <a:rPr lang="en-IN" sz="3600" dirty="0"/>
            </a:br>
            <a:endParaRPr lang="en-US" sz="2000" dirty="0">
              <a:solidFill>
                <a:schemeClr val="bg1"/>
              </a:solidFill>
              <a:latin typeface="Segoe UI" panose="020B0502040204020203" pitchFamily="34" charset="0"/>
              <a:cs typeface="Segoe UI" panose="020B0502040204020203" pitchFamily="34" charset="0"/>
            </a:endParaRPr>
          </a:p>
        </p:txBody>
      </p:sp>
      <p:sp>
        <p:nvSpPr>
          <p:cNvPr id="128" name="Rectangle: Rounded Corners 127">
            <a:extLst>
              <a:ext uri="{FF2B5EF4-FFF2-40B4-BE49-F238E27FC236}">
                <a16:creationId xmlns:a16="http://schemas.microsoft.com/office/drawing/2014/main" id="{00EF6F78-7395-4356-B2DB-2CD32A52BA19}"/>
              </a:ext>
            </a:extLst>
          </p:cNvPr>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Freeform: Shape 32">
            <a:extLst>
              <a:ext uri="{FF2B5EF4-FFF2-40B4-BE49-F238E27FC236}">
                <a16:creationId xmlns:a16="http://schemas.microsoft.com/office/drawing/2014/main" id="{0347BE60-3434-4E7E-9DD1-60DCE6C930EE}"/>
              </a:ext>
            </a:extLst>
          </p:cNvPr>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42" name="Rectangle: Top Corners Rounded 41">
            <a:extLst>
              <a:ext uri="{FF2B5EF4-FFF2-40B4-BE49-F238E27FC236}">
                <a16:creationId xmlns:a16="http://schemas.microsoft.com/office/drawing/2014/main" id="{DF62CD37-E789-4E0F-93A5-F8967C9E1222}"/>
              </a:ext>
            </a:extLst>
          </p:cNvPr>
          <p:cNvSpPr/>
          <p:nvPr/>
        </p:nvSpPr>
        <p:spPr>
          <a:xfrm rot="5400000">
            <a:off x="5430558" y="-3827329"/>
            <a:ext cx="1199378" cy="11028104"/>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a:extLst>
              <a:ext uri="{FF2B5EF4-FFF2-40B4-BE49-F238E27FC236}">
                <a16:creationId xmlns:a16="http://schemas.microsoft.com/office/drawing/2014/main" id="{B2A7DC26-915D-4B6D-A373-E59E95D03DD4}"/>
              </a:ext>
            </a:extLst>
          </p:cNvPr>
          <p:cNvSpPr txBox="1">
            <a:spLocks/>
          </p:cNvSpPr>
          <p:nvPr/>
        </p:nvSpPr>
        <p:spPr>
          <a:xfrm>
            <a:off x="1473840" y="1100788"/>
            <a:ext cx="9837057" cy="1211393"/>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000" indent="-234000"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rtl="0">
              <a:lnSpc>
                <a:spcPct val="100000"/>
              </a:lnSpc>
              <a:spcBef>
                <a:spcPts val="0"/>
              </a:spcBef>
              <a:spcAft>
                <a:spcPts val="0"/>
              </a:spcAft>
              <a:buClr>
                <a:srgbClr val="000000"/>
              </a:buClr>
              <a:buSzPts val="1800"/>
              <a:buFont typeface="Arial"/>
              <a:buNone/>
            </a:pPr>
            <a:r>
              <a:rPr lang="en-US" sz="2000" dirty="0">
                <a:solidFill>
                  <a:srgbClr val="232F3E"/>
                </a:solidFill>
                <a:latin typeface="Segoe UI" panose="020B0502040204020203" pitchFamily="34" charset="0"/>
                <a:cs typeface="Segoe UI" panose="020B0502040204020203" pitchFamily="34" charset="0"/>
                <a:sym typeface="Lexend"/>
              </a:rPr>
              <a:t>Sales management has gained importance to meet increasing competition and the need for improved methods of distribution to reduce cost and to increase profits. Sales management today is the most important function in a commercial and business enterprise.</a:t>
            </a:r>
          </a:p>
        </p:txBody>
      </p:sp>
      <p:sp>
        <p:nvSpPr>
          <p:cNvPr id="45" name="Rectangle: Rounded Corners 44">
            <a:extLst>
              <a:ext uri="{FF2B5EF4-FFF2-40B4-BE49-F238E27FC236}">
                <a16:creationId xmlns:a16="http://schemas.microsoft.com/office/drawing/2014/main" id="{F4294964-4198-4561-B3B6-EEC0D5747186}"/>
              </a:ext>
            </a:extLst>
          </p:cNvPr>
          <p:cNvSpPr/>
          <p:nvPr/>
        </p:nvSpPr>
        <p:spPr>
          <a:xfrm>
            <a:off x="647700" y="1104304"/>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C69BEC0E-0887-4C0A-AF93-E6877B27F3F3}"/>
              </a:ext>
            </a:extLst>
          </p:cNvPr>
          <p:cNvGrpSpPr/>
          <p:nvPr/>
        </p:nvGrpSpPr>
        <p:grpSpPr>
          <a:xfrm>
            <a:off x="809570" y="1218735"/>
            <a:ext cx="340532" cy="378755"/>
            <a:chOff x="6299200" y="5060951"/>
            <a:chExt cx="311150" cy="346075"/>
          </a:xfrm>
        </p:grpSpPr>
        <p:sp>
          <p:nvSpPr>
            <p:cNvPr id="50" name="Freeform 344">
              <a:extLst>
                <a:ext uri="{FF2B5EF4-FFF2-40B4-BE49-F238E27FC236}">
                  <a16:creationId xmlns:a16="http://schemas.microsoft.com/office/drawing/2014/main" id="{E41DFFA9-F37D-404E-97B6-82FD29873EE5}"/>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1" name="Line 345">
              <a:extLst>
                <a:ext uri="{FF2B5EF4-FFF2-40B4-BE49-F238E27FC236}">
                  <a16:creationId xmlns:a16="http://schemas.microsoft.com/office/drawing/2014/main" id="{76D11888-8175-4A16-AFFD-ADE316F43DA5}"/>
                </a:ext>
              </a:extLst>
            </p:cNvPr>
            <p:cNvSpPr>
              <a:spLocks noChangeShapeType="1"/>
            </p:cNvSpPr>
            <p:nvPr/>
          </p:nvSpPr>
          <p:spPr bwMode="auto">
            <a:xfrm>
              <a:off x="6434138" y="5167313"/>
              <a:ext cx="6032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2" name="Line 346">
              <a:extLst>
                <a:ext uri="{FF2B5EF4-FFF2-40B4-BE49-F238E27FC236}">
                  <a16:creationId xmlns:a16="http://schemas.microsoft.com/office/drawing/2014/main" id="{87DEE8AB-7B53-4EF9-BF16-1C925CE14A1C}"/>
                </a:ext>
              </a:extLst>
            </p:cNvPr>
            <p:cNvSpPr>
              <a:spLocks noChangeShapeType="1"/>
            </p:cNvSpPr>
            <p:nvPr/>
          </p:nvSpPr>
          <p:spPr bwMode="auto">
            <a:xfrm>
              <a:off x="6403975" y="5197476"/>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3" name="Line 347">
              <a:extLst>
                <a:ext uri="{FF2B5EF4-FFF2-40B4-BE49-F238E27FC236}">
                  <a16:creationId xmlns:a16="http://schemas.microsoft.com/office/drawing/2014/main" id="{BEFA1CEB-0FCD-43E6-9B6A-8B90055AF355}"/>
                </a:ext>
              </a:extLst>
            </p:cNvPr>
            <p:cNvSpPr>
              <a:spLocks noChangeShapeType="1"/>
            </p:cNvSpPr>
            <p:nvPr/>
          </p:nvSpPr>
          <p:spPr bwMode="auto">
            <a:xfrm>
              <a:off x="6403975" y="5227638"/>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4" name="Line 348">
              <a:extLst>
                <a:ext uri="{FF2B5EF4-FFF2-40B4-BE49-F238E27FC236}">
                  <a16:creationId xmlns:a16="http://schemas.microsoft.com/office/drawing/2014/main" id="{742A5823-2A12-460D-822A-582EACBE1B9D}"/>
                </a:ext>
              </a:extLst>
            </p:cNvPr>
            <p:cNvSpPr>
              <a:spLocks noChangeShapeType="1"/>
            </p:cNvSpPr>
            <p:nvPr/>
          </p:nvSpPr>
          <p:spPr bwMode="auto">
            <a:xfrm>
              <a:off x="6403975" y="5257801"/>
              <a:ext cx="90488"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prstTxWarp prst="textNoShape">
                <a:avLst/>
              </a:prstTxWarp>
            </a:bodyPr>
            <a:lstStyle/>
            <a:p>
              <a:endParaRPr lang="id-ID"/>
            </a:p>
          </p:txBody>
        </p:sp>
        <p:sp>
          <p:nvSpPr>
            <p:cNvPr id="55" name="Rectangle 349">
              <a:extLst>
                <a:ext uri="{FF2B5EF4-FFF2-40B4-BE49-F238E27FC236}">
                  <a16:creationId xmlns:a16="http://schemas.microsoft.com/office/drawing/2014/main" id="{1304AF97-CFFA-49BE-BA75-1364D1E5C1CD}"/>
                </a:ext>
              </a:extLst>
            </p:cNvPr>
            <p:cNvSpPr>
              <a:spLocks noChangeArrowheads="1"/>
            </p:cNvSpPr>
            <p:nvPr/>
          </p:nvSpPr>
          <p:spPr bwMode="auto">
            <a:xfrm>
              <a:off x="6373813" y="5137151"/>
              <a:ext cx="150813" cy="150813"/>
            </a:xfrm>
            <a:prstGeom prst="rect">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id-ID"/>
            </a:p>
          </p:txBody>
        </p:sp>
      </p:grpSp>
      <p:sp>
        <p:nvSpPr>
          <p:cNvPr id="2" name="TextBox 1">
            <a:extLst>
              <a:ext uri="{FF2B5EF4-FFF2-40B4-BE49-F238E27FC236}">
                <a16:creationId xmlns:a16="http://schemas.microsoft.com/office/drawing/2014/main" id="{866C859B-D77F-98D6-30EE-1A2BC80648B4}"/>
              </a:ext>
            </a:extLst>
          </p:cNvPr>
          <p:cNvSpPr txBox="1"/>
          <p:nvPr/>
        </p:nvSpPr>
        <p:spPr>
          <a:xfrm>
            <a:off x="2079522" y="3805084"/>
            <a:ext cx="8647858" cy="1938992"/>
          </a:xfrm>
          <a:prstGeom prst="rect">
            <a:avLst/>
          </a:prstGeom>
          <a:noFill/>
        </p:spPr>
        <p:txBody>
          <a:bodyPr wrap="square" rtlCol="0">
            <a:spAutoFit/>
          </a:bodyPr>
          <a:lstStyle/>
          <a:p>
            <a:pPr marR="0" lvl="0" algn="l" rtl="0">
              <a:lnSpc>
                <a:spcPct val="100000"/>
              </a:lnSpc>
              <a:spcBef>
                <a:spcPts val="0"/>
              </a:spcBef>
              <a:spcAft>
                <a:spcPts val="0"/>
              </a:spcAft>
              <a:buClr>
                <a:schemeClr val="bg1"/>
              </a:buClr>
              <a:buSzPts val="2400"/>
            </a:pPr>
            <a:r>
              <a:rPr lang="en-US" sz="2400" b="1" i="0" u="none" strike="noStrike" cap="none" dirty="0">
                <a:solidFill>
                  <a:schemeClr val="bg1"/>
                </a:solidFill>
                <a:latin typeface="Oxygen"/>
                <a:ea typeface="Oxygen"/>
                <a:cs typeface="Oxygen"/>
                <a:sym typeface="Oxygen"/>
              </a:rPr>
              <a:t>To Do </a:t>
            </a:r>
          </a:p>
          <a:p>
            <a:pPr marR="0" lvl="0" algn="l" rtl="0">
              <a:lnSpc>
                <a:spcPct val="100000"/>
              </a:lnSpc>
              <a:spcBef>
                <a:spcPts val="0"/>
              </a:spcBef>
              <a:spcAft>
                <a:spcPts val="0"/>
              </a:spcAft>
              <a:buClr>
                <a:schemeClr val="bg1"/>
              </a:buClr>
              <a:buSzPts val="2400"/>
            </a:pPr>
            <a:endParaRPr lang="en-US" sz="2400" b="1" i="0" u="none" strike="noStrike" cap="none" dirty="0">
              <a:solidFill>
                <a:schemeClr val="bg1"/>
              </a:solidFill>
              <a:latin typeface="Oxygen"/>
              <a:ea typeface="Oxygen"/>
              <a:cs typeface="Oxygen"/>
              <a:sym typeface="Oxygen"/>
            </a:endParaRP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sym typeface="Oxygen"/>
              </a:rPr>
              <a:t>ETL: Extract: </a:t>
            </a:r>
            <a:r>
              <a:rPr lang="en-US" dirty="0">
                <a:solidFill>
                  <a:schemeClr val="bg1"/>
                </a:solidFill>
                <a:latin typeface="Lexend"/>
                <a:sym typeface="Lexend"/>
              </a:rPr>
              <a:t>Transform-Load </a:t>
            </a:r>
            <a:r>
              <a:rPr lang="en-US" sz="1800" b="0" i="0" u="none" strike="noStrike" cap="none" dirty="0">
                <a:solidFill>
                  <a:schemeClr val="bg1"/>
                </a:solidFill>
                <a:latin typeface="Lexend"/>
                <a:ea typeface="Lexend"/>
                <a:cs typeface="Lexend"/>
                <a:sym typeface="Lexend"/>
              </a:rPr>
              <a:t>some Amazon dataset</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F</a:t>
            </a:r>
            <a:r>
              <a:rPr lang="en-US" sz="1800" b="0" i="0" u="none" strike="noStrike" cap="none" dirty="0">
                <a:solidFill>
                  <a:schemeClr val="bg1"/>
                </a:solidFill>
                <a:latin typeface="Lexend"/>
                <a:ea typeface="Lexend"/>
                <a:cs typeface="Lexend"/>
                <a:sym typeface="Lexend"/>
              </a:rPr>
              <a:t>ind Sales-trend -&gt; month-wise, year-wise, </a:t>
            </a:r>
            <a:r>
              <a:rPr lang="en-US" sz="1800" b="0" i="0" u="none" strike="noStrike" cap="none" dirty="0" err="1">
                <a:solidFill>
                  <a:schemeClr val="bg1"/>
                </a:solidFill>
                <a:latin typeface="Lexend"/>
                <a:ea typeface="Lexend"/>
                <a:cs typeface="Lexend"/>
                <a:sym typeface="Lexend"/>
              </a:rPr>
              <a:t>yearly_month</a:t>
            </a:r>
            <a:r>
              <a:rPr lang="en-US" sz="1800" b="0" i="0" u="none" strike="noStrike" cap="none" dirty="0">
                <a:solidFill>
                  <a:schemeClr val="bg1"/>
                </a:solidFill>
                <a:latin typeface="Lexend"/>
                <a:ea typeface="Lexend"/>
                <a:cs typeface="Lexend"/>
                <a:sym typeface="Lexend"/>
              </a:rPr>
              <a:t>-wise</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sz="1800" b="0" i="0" u="none" strike="noStrike" cap="none" dirty="0">
                <a:solidFill>
                  <a:schemeClr val="bg1"/>
                </a:solidFill>
                <a:latin typeface="Lexend"/>
                <a:ea typeface="Lexend"/>
                <a:cs typeface="Lexend"/>
                <a:sym typeface="Lexend"/>
              </a:rPr>
              <a:t>Find key metrics and factors</a:t>
            </a:r>
          </a:p>
          <a:p>
            <a:pPr marL="285750" marR="0" lvl="0" indent="-285750" algn="l" rtl="0">
              <a:lnSpc>
                <a:spcPct val="100000"/>
              </a:lnSpc>
              <a:spcBef>
                <a:spcPts val="0"/>
              </a:spcBef>
              <a:spcAft>
                <a:spcPts val="0"/>
              </a:spcAft>
              <a:buClr>
                <a:schemeClr val="bg1"/>
              </a:buClr>
              <a:buSzPts val="2400"/>
              <a:buFont typeface="Wingdings" panose="05000000000000000000" pitchFamily="2" charset="2"/>
              <a:buChar char="§"/>
            </a:pPr>
            <a:r>
              <a:rPr lang="en-US" dirty="0">
                <a:solidFill>
                  <a:schemeClr val="bg1"/>
                </a:solidFill>
                <a:latin typeface="Lexend"/>
                <a:ea typeface="Lexend"/>
                <a:cs typeface="Lexend"/>
                <a:sym typeface="Lexend"/>
              </a:rPr>
              <a:t>S</a:t>
            </a:r>
            <a:r>
              <a:rPr lang="en-US" sz="1800" b="0" i="0" u="none" strike="noStrike" cap="none" dirty="0">
                <a:solidFill>
                  <a:schemeClr val="bg1"/>
                </a:solidFill>
                <a:latin typeface="Lexend"/>
                <a:ea typeface="Lexend"/>
                <a:cs typeface="Lexend"/>
                <a:sym typeface="Lexend"/>
              </a:rPr>
              <a:t>how the meaningful relationships between attributes. </a:t>
            </a:r>
            <a:endParaRPr lang="en-IN" dirty="0">
              <a:solidFill>
                <a:schemeClr val="bg1"/>
              </a:solidFill>
            </a:endParaRPr>
          </a:p>
        </p:txBody>
      </p:sp>
    </p:spTree>
    <p:extLst>
      <p:ext uri="{BB962C8B-B14F-4D97-AF65-F5344CB8AC3E}">
        <p14:creationId xmlns:p14="http://schemas.microsoft.com/office/powerpoint/2010/main" val="320841093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a:extLst>
              <a:ext uri="{FF2B5EF4-FFF2-40B4-BE49-F238E27FC236}">
                <a16:creationId xmlns:a16="http://schemas.microsoft.com/office/drawing/2014/main" id="{FF60FCF8-54C5-4679-8FF5-820B26D14095}"/>
              </a:ext>
            </a:extLst>
          </p:cNvPr>
          <p:cNvPicPr>
            <a:picLocks noChangeAspect="1"/>
          </p:cNvPicPr>
          <p:nvPr/>
        </p:nvPicPr>
        <p:blipFill rotWithShape="1">
          <a:blip r:embed="rId3">
            <a:extLst>
              <a:ext uri="{28A0092B-C50C-407E-A947-70E740481C1C}">
                <a14:useLocalDpi xmlns:a14="http://schemas.microsoft.com/office/drawing/2010/main" val="0"/>
              </a:ext>
            </a:extLst>
          </a:blip>
          <a:srcRect l="679" t="70751" r="2934" b="3084"/>
          <a:stretch/>
        </p:blipFill>
        <p:spPr>
          <a:xfrm>
            <a:off x="0" y="315096"/>
            <a:ext cx="12192000" cy="1479754"/>
          </a:xfrm>
          <a:prstGeom prst="rect">
            <a:avLst/>
          </a:prstGeom>
        </p:spPr>
      </p:pic>
      <p:sp>
        <p:nvSpPr>
          <p:cNvPr id="31" name="Rectangle 30">
            <a:extLst>
              <a:ext uri="{FF2B5EF4-FFF2-40B4-BE49-F238E27FC236}">
                <a16:creationId xmlns:a16="http://schemas.microsoft.com/office/drawing/2014/main" id="{E0882295-2DAA-4FE9-A064-3FCDBBB18B20}"/>
              </a:ext>
            </a:extLst>
          </p:cNvPr>
          <p:cNvSpPr/>
          <p:nvPr/>
        </p:nvSpPr>
        <p:spPr>
          <a:xfrm>
            <a:off x="0" y="315096"/>
            <a:ext cx="12192000" cy="1479754"/>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570734"/>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a:t>
            </a:r>
            <a:endParaRPr lang="en-ID" sz="4000" dirty="0">
              <a:solidFill>
                <a:schemeClr val="bg1"/>
              </a:solidFill>
            </a:endParaRPr>
          </a:p>
        </p:txBody>
      </p:sp>
      <p:cxnSp>
        <p:nvCxnSpPr>
          <p:cNvPr id="11" name="Google Shape;452;g2055ea7865e_1_13">
            <a:extLst>
              <a:ext uri="{FF2B5EF4-FFF2-40B4-BE49-F238E27FC236}">
                <a16:creationId xmlns:a16="http://schemas.microsoft.com/office/drawing/2014/main" id="{C093519B-E2C5-7D8C-2874-16F3D4834B4F}"/>
              </a:ext>
            </a:extLst>
          </p:cNvPr>
          <p:cNvCxnSpPr/>
          <p:nvPr/>
        </p:nvCxnSpPr>
        <p:spPr>
          <a:xfrm>
            <a:off x="6181694" y="2345331"/>
            <a:ext cx="1540500" cy="16500"/>
          </a:xfrm>
          <a:prstGeom prst="straightConnector1">
            <a:avLst/>
          </a:prstGeom>
          <a:noFill/>
          <a:ln w="76200" cap="flat" cmpd="sng">
            <a:solidFill>
              <a:srgbClr val="131921"/>
            </a:solidFill>
            <a:prstDash val="solid"/>
            <a:round/>
            <a:headEnd type="none" w="sm" len="sm"/>
            <a:tailEnd type="triangle" w="med" len="med"/>
          </a:ln>
        </p:spPr>
      </p:cxnSp>
      <p:grpSp>
        <p:nvGrpSpPr>
          <p:cNvPr id="17" name="Group 16">
            <a:extLst>
              <a:ext uri="{FF2B5EF4-FFF2-40B4-BE49-F238E27FC236}">
                <a16:creationId xmlns:a16="http://schemas.microsoft.com/office/drawing/2014/main" id="{38CB8796-9C34-5608-ABCB-4CB0DD41656D}"/>
              </a:ext>
            </a:extLst>
          </p:cNvPr>
          <p:cNvGrpSpPr/>
          <p:nvPr/>
        </p:nvGrpSpPr>
        <p:grpSpPr>
          <a:xfrm>
            <a:off x="1158463" y="2050488"/>
            <a:ext cx="9528316" cy="4266721"/>
            <a:chOff x="1061025" y="1685250"/>
            <a:chExt cx="9686175" cy="5124733"/>
          </a:xfrm>
          <a:effectLst>
            <a:outerShdw blurRad="63500" sx="102000" sy="102000" algn="ctr" rotWithShape="0">
              <a:prstClr val="black">
                <a:alpha val="40000"/>
              </a:prstClr>
            </a:outerShdw>
          </a:effectLst>
        </p:grpSpPr>
        <p:sp>
          <p:nvSpPr>
            <p:cNvPr id="2" name="Google Shape;445;g2055ea7865e_1_13">
              <a:extLst>
                <a:ext uri="{FF2B5EF4-FFF2-40B4-BE49-F238E27FC236}">
                  <a16:creationId xmlns:a16="http://schemas.microsoft.com/office/drawing/2014/main" id="{0C008680-B125-CCB7-E2D9-CB5E071E0DFE}"/>
                </a:ext>
              </a:extLst>
            </p:cNvPr>
            <p:cNvSpPr txBox="1"/>
            <p:nvPr/>
          </p:nvSpPr>
          <p:spPr>
            <a:xfrm>
              <a:off x="3404075" y="1862238"/>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dirty="0">
                  <a:solidFill>
                    <a:schemeClr val="lt1"/>
                  </a:solidFill>
                  <a:latin typeface="Oxygen"/>
                  <a:ea typeface="Oxygen"/>
                  <a:cs typeface="Oxygen"/>
                  <a:sym typeface="Oxygen"/>
                </a:rPr>
                <a:t>Real World</a:t>
              </a:r>
              <a:endParaRPr sz="2300" b="0" i="0" u="none" strike="noStrike" cap="none" dirty="0">
                <a:solidFill>
                  <a:schemeClr val="lt1"/>
                </a:solidFill>
                <a:latin typeface="Oxygen"/>
                <a:ea typeface="Oxygen"/>
                <a:cs typeface="Oxygen"/>
                <a:sym typeface="Oxygen"/>
              </a:endParaRPr>
            </a:p>
          </p:txBody>
        </p:sp>
        <p:sp>
          <p:nvSpPr>
            <p:cNvPr id="4" name="Google Shape;446;g2055ea7865e_1_13">
              <a:extLst>
                <a:ext uri="{FF2B5EF4-FFF2-40B4-BE49-F238E27FC236}">
                  <a16:creationId xmlns:a16="http://schemas.microsoft.com/office/drawing/2014/main" id="{B15AA8FF-1E55-3476-AF3D-3C9A0984A0F4}"/>
                </a:ext>
              </a:extLst>
            </p:cNvPr>
            <p:cNvSpPr txBox="1"/>
            <p:nvPr/>
          </p:nvSpPr>
          <p:spPr>
            <a:xfrm>
              <a:off x="7733500" y="16852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Data Pre-processing</a:t>
              </a:r>
              <a:endParaRPr sz="2000" b="0" i="0" u="none" strike="noStrike" cap="none" dirty="0">
                <a:solidFill>
                  <a:schemeClr val="lt1"/>
                </a:solidFill>
                <a:latin typeface="Oxygen"/>
                <a:ea typeface="Oxygen"/>
                <a:cs typeface="Oxygen"/>
                <a:sym typeface="Oxygen"/>
              </a:endParaRPr>
            </a:p>
          </p:txBody>
        </p:sp>
        <p:sp>
          <p:nvSpPr>
            <p:cNvPr id="5" name="Google Shape;447;g2055ea7865e_1_13">
              <a:extLst>
                <a:ext uri="{FF2B5EF4-FFF2-40B4-BE49-F238E27FC236}">
                  <a16:creationId xmlns:a16="http://schemas.microsoft.com/office/drawing/2014/main" id="{FA5C088C-0D7A-E675-43F4-F0D139D28A81}"/>
                </a:ext>
              </a:extLst>
            </p:cNvPr>
            <p:cNvSpPr txBox="1"/>
            <p:nvPr/>
          </p:nvSpPr>
          <p:spPr>
            <a:xfrm>
              <a:off x="8030400" y="3373325"/>
              <a:ext cx="2716800" cy="538800"/>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300" b="0" i="0" u="none" strike="noStrike" cap="none">
                  <a:solidFill>
                    <a:schemeClr val="lt1"/>
                  </a:solidFill>
                  <a:latin typeface="Oxygen"/>
                  <a:ea typeface="Oxygen"/>
                  <a:cs typeface="Oxygen"/>
                  <a:sym typeface="Oxygen"/>
                </a:rPr>
                <a:t>Data Cleaning</a:t>
              </a:r>
              <a:endParaRPr sz="2300" b="0" i="0" u="none" strike="noStrike" cap="none">
                <a:solidFill>
                  <a:schemeClr val="lt1"/>
                </a:solidFill>
                <a:latin typeface="Oxygen"/>
                <a:ea typeface="Oxygen"/>
                <a:cs typeface="Oxygen"/>
                <a:sym typeface="Oxygen"/>
              </a:endParaRPr>
            </a:p>
          </p:txBody>
        </p:sp>
        <p:sp>
          <p:nvSpPr>
            <p:cNvPr id="6" name="Google Shape;448;g2055ea7865e_1_13">
              <a:extLst>
                <a:ext uri="{FF2B5EF4-FFF2-40B4-BE49-F238E27FC236}">
                  <a16:creationId xmlns:a16="http://schemas.microsoft.com/office/drawing/2014/main" id="{96AC7552-67A9-8912-1E01-713BFAA694A6}"/>
                </a:ext>
              </a:extLst>
            </p:cNvPr>
            <p:cNvSpPr txBox="1"/>
            <p:nvPr/>
          </p:nvSpPr>
          <p:spPr>
            <a:xfrm>
              <a:off x="7918575" y="4805697"/>
              <a:ext cx="2716800" cy="961102"/>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Exploratory Data Analysis(EDA)</a:t>
              </a:r>
              <a:endParaRPr sz="2000" b="0" i="0" u="none" strike="noStrike" cap="none" dirty="0">
                <a:solidFill>
                  <a:schemeClr val="lt1"/>
                </a:solidFill>
                <a:latin typeface="Oxygen"/>
                <a:ea typeface="Oxygen"/>
                <a:cs typeface="Oxygen"/>
                <a:sym typeface="Oxygen"/>
              </a:endParaRPr>
            </a:p>
          </p:txBody>
        </p:sp>
        <p:sp>
          <p:nvSpPr>
            <p:cNvPr id="7" name="Google Shape;449;g2055ea7865e_1_13">
              <a:extLst>
                <a:ext uri="{FF2B5EF4-FFF2-40B4-BE49-F238E27FC236}">
                  <a16:creationId xmlns:a16="http://schemas.microsoft.com/office/drawing/2014/main" id="{5D2263FD-5E07-A3CA-A992-792CBDE3117B}"/>
                </a:ext>
              </a:extLst>
            </p:cNvPr>
            <p:cNvSpPr txBox="1"/>
            <p:nvPr/>
          </p:nvSpPr>
          <p:spPr>
            <a:xfrm>
              <a:off x="4294525" y="621855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Reporting</a:t>
              </a:r>
              <a:endParaRPr sz="2000" b="0" i="0" u="none" strike="noStrike" cap="none" dirty="0">
                <a:solidFill>
                  <a:schemeClr val="lt1"/>
                </a:solidFill>
                <a:latin typeface="Oxygen"/>
                <a:ea typeface="Oxygen"/>
                <a:cs typeface="Oxygen"/>
                <a:sym typeface="Oxygen"/>
              </a:endParaRPr>
            </a:p>
          </p:txBody>
        </p:sp>
        <p:sp>
          <p:nvSpPr>
            <p:cNvPr id="9" name="Google Shape;450;g2055ea7865e_1_13">
              <a:extLst>
                <a:ext uri="{FF2B5EF4-FFF2-40B4-BE49-F238E27FC236}">
                  <a16:creationId xmlns:a16="http://schemas.microsoft.com/office/drawing/2014/main" id="{376BF828-84D4-AEA3-4BEF-F22FEB625A78}"/>
                </a:ext>
              </a:extLst>
            </p:cNvPr>
            <p:cNvSpPr txBox="1"/>
            <p:nvPr/>
          </p:nvSpPr>
          <p:spPr>
            <a:xfrm>
              <a:off x="1061025" y="4805699"/>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Deployment</a:t>
              </a:r>
              <a:endParaRPr sz="2000" b="0" i="0" u="none" strike="noStrike" cap="none" dirty="0">
                <a:solidFill>
                  <a:schemeClr val="lt1"/>
                </a:solidFill>
                <a:latin typeface="Oxygen"/>
                <a:ea typeface="Oxygen"/>
                <a:cs typeface="Oxygen"/>
                <a:sym typeface="Oxygen"/>
              </a:endParaRPr>
            </a:p>
          </p:txBody>
        </p:sp>
        <p:sp>
          <p:nvSpPr>
            <p:cNvPr id="10" name="Google Shape;451;g2055ea7865e_1_13">
              <a:extLst>
                <a:ext uri="{FF2B5EF4-FFF2-40B4-BE49-F238E27FC236}">
                  <a16:creationId xmlns:a16="http://schemas.microsoft.com/office/drawing/2014/main" id="{F68484A7-1989-04E2-6F68-6A3F797C9126}"/>
                </a:ext>
              </a:extLst>
            </p:cNvPr>
            <p:cNvSpPr txBox="1"/>
            <p:nvPr/>
          </p:nvSpPr>
          <p:spPr>
            <a:xfrm>
              <a:off x="4413800" y="4982700"/>
              <a:ext cx="2716800" cy="591433"/>
            </a:xfrm>
            <a:prstGeom prst="rect">
              <a:avLst/>
            </a:prstGeom>
            <a:solidFill>
              <a:srgbClr val="FF9900"/>
            </a:solidFill>
            <a:ln w="9525" cap="flat" cmpd="sng">
              <a:solidFill>
                <a:srgbClr val="13192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300"/>
                <a:buFont typeface="Arial"/>
                <a:buNone/>
              </a:pPr>
              <a:r>
                <a:rPr lang="en-US" sz="2000" b="0" i="0" u="none" strike="noStrike" cap="none" dirty="0">
                  <a:solidFill>
                    <a:schemeClr val="lt1"/>
                  </a:solidFill>
                  <a:latin typeface="Oxygen"/>
                  <a:ea typeface="Oxygen"/>
                  <a:cs typeface="Oxygen"/>
                  <a:sym typeface="Oxygen"/>
                </a:rPr>
                <a:t>Model Building</a:t>
              </a:r>
              <a:endParaRPr sz="2000" b="0" i="0" u="none" strike="noStrike" cap="none" dirty="0">
                <a:solidFill>
                  <a:schemeClr val="lt1"/>
                </a:solidFill>
                <a:latin typeface="Oxygen"/>
                <a:ea typeface="Oxygen"/>
                <a:cs typeface="Oxygen"/>
                <a:sym typeface="Oxygen"/>
              </a:endParaRPr>
            </a:p>
          </p:txBody>
        </p:sp>
        <p:cxnSp>
          <p:nvCxnSpPr>
            <p:cNvPr id="12" name="Google Shape;453;g2055ea7865e_1_13">
              <a:extLst>
                <a:ext uri="{FF2B5EF4-FFF2-40B4-BE49-F238E27FC236}">
                  <a16:creationId xmlns:a16="http://schemas.microsoft.com/office/drawing/2014/main" id="{BF9708EF-73F2-940B-C3A3-3513732E54B0}"/>
                </a:ext>
              </a:extLst>
            </p:cNvPr>
            <p:cNvCxnSpPr/>
            <p:nvPr/>
          </p:nvCxnSpPr>
          <p:spPr>
            <a:xfrm rot="10800000">
              <a:off x="7151838" y="525210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3" name="Google Shape;454;g2055ea7865e_1_13">
              <a:extLst>
                <a:ext uri="{FF2B5EF4-FFF2-40B4-BE49-F238E27FC236}">
                  <a16:creationId xmlns:a16="http://schemas.microsoft.com/office/drawing/2014/main" id="{5D66FDAC-EF5D-B614-A755-104E1E337083}"/>
                </a:ext>
              </a:extLst>
            </p:cNvPr>
            <p:cNvCxnSpPr/>
            <p:nvPr/>
          </p:nvCxnSpPr>
          <p:spPr>
            <a:xfrm rot="10800000">
              <a:off x="3668288" y="5252750"/>
              <a:ext cx="745500" cy="0"/>
            </a:xfrm>
            <a:prstGeom prst="straightConnector1">
              <a:avLst/>
            </a:prstGeom>
            <a:noFill/>
            <a:ln w="76200" cap="flat" cmpd="sng">
              <a:solidFill>
                <a:srgbClr val="131921"/>
              </a:solidFill>
              <a:prstDash val="solid"/>
              <a:round/>
              <a:headEnd type="none" w="sm" len="sm"/>
              <a:tailEnd type="triangle" w="med" len="med"/>
            </a:ln>
          </p:spPr>
        </p:cxnSp>
        <p:cxnSp>
          <p:nvCxnSpPr>
            <p:cNvPr id="14" name="Google Shape;455;g2055ea7865e_1_13">
              <a:extLst>
                <a:ext uri="{FF2B5EF4-FFF2-40B4-BE49-F238E27FC236}">
                  <a16:creationId xmlns:a16="http://schemas.microsoft.com/office/drawing/2014/main" id="{1D7969E0-1211-EA2A-824F-7FD7AE75AC2F}"/>
                </a:ext>
              </a:extLst>
            </p:cNvPr>
            <p:cNvCxnSpPr>
              <a:stCxn id="6" idx="2"/>
              <a:endCxn id="7" idx="3"/>
            </p:cNvCxnSpPr>
            <p:nvPr/>
          </p:nvCxnSpPr>
          <p:spPr>
            <a:xfrm rot="5400000">
              <a:off x="7770417" y="5007708"/>
              <a:ext cx="747467" cy="2265650"/>
            </a:xfrm>
            <a:prstGeom prst="curvedConnector2">
              <a:avLst/>
            </a:prstGeom>
            <a:noFill/>
            <a:ln w="76200" cap="flat" cmpd="sng">
              <a:solidFill>
                <a:srgbClr val="131921"/>
              </a:solidFill>
              <a:prstDash val="solid"/>
              <a:round/>
              <a:headEnd type="none" w="sm" len="sm"/>
              <a:tailEnd type="none" w="sm" len="sm"/>
            </a:ln>
          </p:spPr>
        </p:cxnSp>
        <p:cxnSp>
          <p:nvCxnSpPr>
            <p:cNvPr id="15" name="Google Shape;456;g2055ea7865e_1_13">
              <a:extLst>
                <a:ext uri="{FF2B5EF4-FFF2-40B4-BE49-F238E27FC236}">
                  <a16:creationId xmlns:a16="http://schemas.microsoft.com/office/drawing/2014/main" id="{8F65ABBB-B74B-BCA5-4C4D-C196691E3BF6}"/>
                </a:ext>
              </a:extLst>
            </p:cNvPr>
            <p:cNvCxnSpPr/>
            <p:nvPr/>
          </p:nvCxnSpPr>
          <p:spPr>
            <a:xfrm>
              <a:off x="9264813" y="4014063"/>
              <a:ext cx="24300" cy="689700"/>
            </a:xfrm>
            <a:prstGeom prst="straightConnector1">
              <a:avLst/>
            </a:prstGeom>
            <a:noFill/>
            <a:ln w="76200" cap="flat" cmpd="sng">
              <a:solidFill>
                <a:srgbClr val="131921"/>
              </a:solidFill>
              <a:prstDash val="solid"/>
              <a:round/>
              <a:headEnd type="none" w="sm" len="sm"/>
              <a:tailEnd type="triangle" w="med" len="med"/>
            </a:ln>
          </p:spPr>
        </p:cxnSp>
        <p:cxnSp>
          <p:nvCxnSpPr>
            <p:cNvPr id="16" name="Google Shape;457;g2055ea7865e_1_13">
              <a:extLst>
                <a:ext uri="{FF2B5EF4-FFF2-40B4-BE49-F238E27FC236}">
                  <a16:creationId xmlns:a16="http://schemas.microsoft.com/office/drawing/2014/main" id="{5D70E243-50C4-AC7F-0399-22276A3846F5}"/>
                </a:ext>
              </a:extLst>
            </p:cNvPr>
            <p:cNvCxnSpPr/>
            <p:nvPr/>
          </p:nvCxnSpPr>
          <p:spPr>
            <a:xfrm>
              <a:off x="9252663" y="2490753"/>
              <a:ext cx="24300" cy="689699"/>
            </a:xfrm>
            <a:prstGeom prst="straightConnector1">
              <a:avLst/>
            </a:prstGeom>
            <a:noFill/>
            <a:ln w="76200" cap="flat" cmpd="sng">
              <a:solidFill>
                <a:srgbClr val="131921"/>
              </a:solidFill>
              <a:prstDash val="solid"/>
              <a:round/>
              <a:headEnd type="none" w="sm" len="sm"/>
              <a:tailEnd type="triangle" w="med" len="med"/>
            </a:ln>
          </p:spPr>
        </p:cxnSp>
      </p:grpSp>
      <p:grpSp>
        <p:nvGrpSpPr>
          <p:cNvPr id="18" name="Group 17">
            <a:extLst>
              <a:ext uri="{FF2B5EF4-FFF2-40B4-BE49-F238E27FC236}">
                <a16:creationId xmlns:a16="http://schemas.microsoft.com/office/drawing/2014/main" id="{BB43DF00-A546-89A8-E0A9-9BC4A34C2526}"/>
              </a:ext>
            </a:extLst>
          </p:cNvPr>
          <p:cNvGrpSpPr/>
          <p:nvPr/>
        </p:nvGrpSpPr>
        <p:grpSpPr>
          <a:xfrm>
            <a:off x="0" y="4954136"/>
            <a:ext cx="12192000" cy="1909138"/>
            <a:chOff x="0" y="4948862"/>
            <a:chExt cx="12192000" cy="1909138"/>
          </a:xfrm>
        </p:grpSpPr>
        <p:sp>
          <p:nvSpPr>
            <p:cNvPr id="19" name="Freeform: Shape 18">
              <a:extLst>
                <a:ext uri="{FF2B5EF4-FFF2-40B4-BE49-F238E27FC236}">
                  <a16:creationId xmlns:a16="http://schemas.microsoft.com/office/drawing/2014/main" id="{031AEEF1-F63D-7444-F143-6F44A42BD85E}"/>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D77B5B3F-F169-BE5D-1D42-FA4E57612B9E}"/>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256165116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Group 137">
            <a:extLst>
              <a:ext uri="{FF2B5EF4-FFF2-40B4-BE49-F238E27FC236}">
                <a16:creationId xmlns:a16="http://schemas.microsoft.com/office/drawing/2014/main" id="{EF998946-E2A5-4C9E-59D7-8224FB5486CB}"/>
              </a:ext>
            </a:extLst>
          </p:cNvPr>
          <p:cNvGrpSpPr/>
          <p:nvPr/>
        </p:nvGrpSpPr>
        <p:grpSpPr>
          <a:xfrm>
            <a:off x="0" y="4954136"/>
            <a:ext cx="12192000" cy="1909138"/>
            <a:chOff x="0" y="4948862"/>
            <a:chExt cx="12192000" cy="1909138"/>
          </a:xfrm>
        </p:grpSpPr>
        <p:sp>
          <p:nvSpPr>
            <p:cNvPr id="139" name="Freeform: Shape 138">
              <a:extLst>
                <a:ext uri="{FF2B5EF4-FFF2-40B4-BE49-F238E27FC236}">
                  <a16:creationId xmlns:a16="http://schemas.microsoft.com/office/drawing/2014/main" id="{7E660328-EAFA-E12B-987D-B706B95BC885}"/>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0" name="Freeform: Shape 139">
              <a:extLst>
                <a:ext uri="{FF2B5EF4-FFF2-40B4-BE49-F238E27FC236}">
                  <a16:creationId xmlns:a16="http://schemas.microsoft.com/office/drawing/2014/main" id="{21378B04-0BE2-4D0B-3088-F8DA67B209F1}"/>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 name="Rectangle: Top Corners Rounded 9">
            <a:extLst>
              <a:ext uri="{FF2B5EF4-FFF2-40B4-BE49-F238E27FC236}">
                <a16:creationId xmlns:a16="http://schemas.microsoft.com/office/drawing/2014/main" id="{034F297F-6DA0-4F61-B941-540E3F8263F8}"/>
              </a:ext>
            </a:extLst>
          </p:cNvPr>
          <p:cNvSpPr/>
          <p:nvPr/>
        </p:nvSpPr>
        <p:spPr>
          <a:xfrm>
            <a:off x="1" y="0"/>
            <a:ext cx="3274142" cy="6858000"/>
          </a:xfrm>
          <a:prstGeom prst="round2SameRect">
            <a:avLst>
              <a:gd name="adj1" fmla="val 0"/>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dirty="0"/>
          </a:p>
        </p:txBody>
      </p:sp>
      <p:sp>
        <p:nvSpPr>
          <p:cNvPr id="5" name="Oval 4">
            <a:extLst>
              <a:ext uri="{FF2B5EF4-FFF2-40B4-BE49-F238E27FC236}">
                <a16:creationId xmlns:a16="http://schemas.microsoft.com/office/drawing/2014/main" id="{B3C577D1-77E4-4CEA-87D4-05E7482A39C0}"/>
              </a:ext>
            </a:extLst>
          </p:cNvPr>
          <p:cNvSpPr/>
          <p:nvPr/>
        </p:nvSpPr>
        <p:spPr>
          <a:xfrm>
            <a:off x="0" y="-867229"/>
            <a:ext cx="667657" cy="667657"/>
          </a:xfrm>
          <a:prstGeom prst="ellipse">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Oval 5">
            <a:extLst>
              <a:ext uri="{FF2B5EF4-FFF2-40B4-BE49-F238E27FC236}">
                <a16:creationId xmlns:a16="http://schemas.microsoft.com/office/drawing/2014/main" id="{F1FF3942-D036-41B8-8DE7-ACF0A493F059}"/>
              </a:ext>
            </a:extLst>
          </p:cNvPr>
          <p:cNvSpPr/>
          <p:nvPr/>
        </p:nvSpPr>
        <p:spPr>
          <a:xfrm>
            <a:off x="880533" y="-867229"/>
            <a:ext cx="667657" cy="667657"/>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Oval 6">
            <a:extLst>
              <a:ext uri="{FF2B5EF4-FFF2-40B4-BE49-F238E27FC236}">
                <a16:creationId xmlns:a16="http://schemas.microsoft.com/office/drawing/2014/main" id="{40A8AAFC-D307-4F85-A448-E910FF90B368}"/>
              </a:ext>
            </a:extLst>
          </p:cNvPr>
          <p:cNvSpPr/>
          <p:nvPr/>
        </p:nvSpPr>
        <p:spPr>
          <a:xfrm>
            <a:off x="1761066" y="-867229"/>
            <a:ext cx="667657" cy="667657"/>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00" name="Title 1">
            <a:extLst>
              <a:ext uri="{FF2B5EF4-FFF2-40B4-BE49-F238E27FC236}">
                <a16:creationId xmlns:a16="http://schemas.microsoft.com/office/drawing/2014/main" id="{31984DCD-3DBC-41AA-9368-EA52D0D54228}"/>
              </a:ext>
            </a:extLst>
          </p:cNvPr>
          <p:cNvSpPr txBox="1">
            <a:spLocks/>
          </p:cNvSpPr>
          <p:nvPr/>
        </p:nvSpPr>
        <p:spPr>
          <a:xfrm>
            <a:off x="172250" y="1856007"/>
            <a:ext cx="3101893" cy="1804495"/>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sz="4000" dirty="0">
                <a:solidFill>
                  <a:schemeClr val="bg1"/>
                </a:solidFill>
              </a:rPr>
              <a:t>Architecture Description</a:t>
            </a:r>
            <a:endParaRPr lang="en-ID" sz="4000" dirty="0">
              <a:solidFill>
                <a:schemeClr val="bg1"/>
              </a:solidFill>
            </a:endParaRPr>
          </a:p>
        </p:txBody>
      </p:sp>
      <p:sp>
        <p:nvSpPr>
          <p:cNvPr id="13" name="Oval 12">
            <a:extLst>
              <a:ext uri="{FF2B5EF4-FFF2-40B4-BE49-F238E27FC236}">
                <a16:creationId xmlns:a16="http://schemas.microsoft.com/office/drawing/2014/main" id="{FB33B61B-A66C-4D9B-ADA5-5BB77717EF33}"/>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4" name="TextBox 73">
            <a:extLst>
              <a:ext uri="{FF2B5EF4-FFF2-40B4-BE49-F238E27FC236}">
                <a16:creationId xmlns:a16="http://schemas.microsoft.com/office/drawing/2014/main" id="{B0C93839-B40D-41E3-B0CB-981C4FF768F0}"/>
              </a:ext>
            </a:extLst>
          </p:cNvPr>
          <p:cNvSpPr txBox="1"/>
          <p:nvPr/>
        </p:nvSpPr>
        <p:spPr>
          <a:xfrm>
            <a:off x="5403825" y="229078"/>
            <a:ext cx="6367769" cy="725714"/>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200"/>
              <a:buFont typeface="Arial"/>
              <a:buNone/>
            </a:pPr>
            <a:r>
              <a:rPr lang="en-US" sz="2000" b="1" i="0" u="none" strike="noStrike" cap="none" dirty="0">
                <a:solidFill>
                  <a:srgbClr val="000000"/>
                </a:solidFill>
                <a:latin typeface="Oxygen"/>
                <a:ea typeface="Oxygen"/>
                <a:cs typeface="Oxygen"/>
                <a:sym typeface="Oxygen"/>
              </a:rPr>
              <a:t>Raw Data Collection : </a:t>
            </a:r>
            <a:r>
              <a:rPr lang="en-US" sz="2000" b="0" i="0" u="none" strike="noStrike" cap="none" dirty="0">
                <a:solidFill>
                  <a:srgbClr val="000000"/>
                </a:solidFill>
                <a:latin typeface="Oxygen"/>
                <a:ea typeface="Oxygen"/>
                <a:cs typeface="Oxygen"/>
                <a:sym typeface="Oxygen"/>
              </a:rPr>
              <a:t>The Dataset Provided by</a:t>
            </a:r>
            <a:r>
              <a:rPr lang="hi-IN" sz="2000"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CollegeRanker</a:t>
            </a:r>
            <a:r>
              <a:rPr lang="en-US" sz="2000" b="0" i="0" u="none" strike="noStrike" cap="none" dirty="0">
                <a:solidFill>
                  <a:srgbClr val="000000"/>
                </a:solidFill>
                <a:latin typeface="Oxygen"/>
                <a:ea typeface="Oxygen"/>
                <a:cs typeface="Oxygen"/>
                <a:sym typeface="Oxygen"/>
              </a:rPr>
              <a:t> </a:t>
            </a:r>
            <a:r>
              <a:rPr lang="en-US" sz="2000" b="0" i="0" u="none" strike="noStrike" cap="none" dirty="0" err="1">
                <a:solidFill>
                  <a:srgbClr val="000000"/>
                </a:solidFill>
                <a:latin typeface="Oxygen"/>
                <a:ea typeface="Oxygen"/>
                <a:cs typeface="Oxygen"/>
                <a:sym typeface="Oxygen"/>
              </a:rPr>
              <a:t>Plateform</a:t>
            </a:r>
            <a:r>
              <a:rPr lang="en-US" sz="2000" b="0" i="0" u="none" strike="noStrike" cap="none" dirty="0">
                <a:solidFill>
                  <a:srgbClr val="000000"/>
                </a:solidFill>
                <a:latin typeface="Oxygen"/>
                <a:ea typeface="Oxygen"/>
                <a:cs typeface="Oxygen"/>
                <a:sym typeface="Oxygen"/>
              </a:rPr>
              <a:t>. </a:t>
            </a:r>
          </a:p>
        </p:txBody>
      </p:sp>
      <p:sp>
        <p:nvSpPr>
          <p:cNvPr id="75" name="TextBox 74">
            <a:extLst>
              <a:ext uri="{FF2B5EF4-FFF2-40B4-BE49-F238E27FC236}">
                <a16:creationId xmlns:a16="http://schemas.microsoft.com/office/drawing/2014/main" id="{20903CD5-E44D-4864-A8A5-890BC630A6F6}"/>
              </a:ext>
            </a:extLst>
          </p:cNvPr>
          <p:cNvSpPr txBox="1"/>
          <p:nvPr/>
        </p:nvSpPr>
        <p:spPr>
          <a:xfrm>
            <a:off x="5432046" y="1234207"/>
            <a:ext cx="6311328" cy="1550177"/>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Data Pre-Processing :</a:t>
            </a:r>
            <a:r>
              <a:rPr lang="en-US" sz="2000" b="0" i="0" u="none" strike="noStrike" cap="none" dirty="0">
                <a:solidFill>
                  <a:srgbClr val="000000"/>
                </a:solidFill>
                <a:latin typeface="Oxygen"/>
                <a:ea typeface="Oxygen"/>
                <a:cs typeface="Oxygen"/>
                <a:sym typeface="Oxygen"/>
              </a:rPr>
              <a:t> Before building any model, it is crucial to perform data pre-processing to feed the correct data to the model to learn and predict. Model performance depends on the quality of data fed to the model to train.</a:t>
            </a:r>
            <a:endParaRPr lang="da-DK" sz="2000" dirty="0">
              <a:latin typeface="Segoe UI" panose="020B0502040204020203" pitchFamily="34" charset="0"/>
              <a:cs typeface="Segoe UI" panose="020B0502040204020203" pitchFamily="34" charset="0"/>
            </a:endParaRPr>
          </a:p>
        </p:txBody>
      </p:sp>
      <p:sp>
        <p:nvSpPr>
          <p:cNvPr id="76" name="TextBox 75">
            <a:extLst>
              <a:ext uri="{FF2B5EF4-FFF2-40B4-BE49-F238E27FC236}">
                <a16:creationId xmlns:a16="http://schemas.microsoft.com/office/drawing/2014/main" id="{3DB60CAD-3819-486C-9119-14A21C418A25}"/>
              </a:ext>
            </a:extLst>
          </p:cNvPr>
          <p:cNvSpPr txBox="1"/>
          <p:nvPr/>
        </p:nvSpPr>
        <p:spPr>
          <a:xfrm>
            <a:off x="5403825" y="2964285"/>
            <a:ext cx="6320006" cy="1028239"/>
          </a:xfrm>
          <a:prstGeom prst="rect">
            <a:avLst/>
          </a:prstGeom>
          <a:noFill/>
        </p:spPr>
        <p:txBody>
          <a:bodyPr wrap="square" lIns="0" tIns="0" rIns="0" rtlCol="0" anchor="ctr" anchorCtr="0">
            <a:noAutofit/>
          </a:bodyPr>
          <a:lstStyle/>
          <a:p>
            <a:r>
              <a:rPr lang="en-US" sz="2000" b="1" i="0" u="none" strike="noStrike" cap="none" dirty="0">
                <a:solidFill>
                  <a:srgbClr val="000000"/>
                </a:solidFill>
                <a:latin typeface="Oxygen"/>
                <a:ea typeface="Oxygen"/>
                <a:cs typeface="Oxygen"/>
                <a:sym typeface="Oxygen"/>
              </a:rPr>
              <a:t>Data Cleaning : </a:t>
            </a:r>
            <a:r>
              <a:rPr lang="en-US" sz="2000" b="0" i="0" u="none" strike="noStrike" cap="none" dirty="0">
                <a:solidFill>
                  <a:srgbClr val="000000"/>
                </a:solidFill>
                <a:latin typeface="Oxygen"/>
                <a:ea typeface="Oxygen"/>
                <a:cs typeface="Oxygen"/>
                <a:sym typeface="Oxygen"/>
              </a:rPr>
              <a:t>is the process of fixing or removing incorrect, corrupted, incorrectly formatted, duplicate, or incomplete data within a dataset.</a:t>
            </a:r>
            <a:endParaRPr lang="da-DK" sz="2000" dirty="0">
              <a:latin typeface="Segoe UI" panose="020B0502040204020203" pitchFamily="34" charset="0"/>
              <a:cs typeface="Segoe UI" panose="020B0502040204020203" pitchFamily="34" charset="0"/>
            </a:endParaRPr>
          </a:p>
        </p:txBody>
      </p:sp>
      <p:cxnSp>
        <p:nvCxnSpPr>
          <p:cNvPr id="11" name="Straight Connector 10">
            <a:extLst>
              <a:ext uri="{FF2B5EF4-FFF2-40B4-BE49-F238E27FC236}">
                <a16:creationId xmlns:a16="http://schemas.microsoft.com/office/drawing/2014/main" id="{E92F9693-8AB3-4DD7-BCC6-58B7BC4DC09B}"/>
              </a:ext>
            </a:extLst>
          </p:cNvPr>
          <p:cNvCxnSpPr/>
          <p:nvPr/>
        </p:nvCxnSpPr>
        <p:spPr>
          <a:xfrm>
            <a:off x="5423367" y="1061695"/>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3174C80E-6D49-4B0C-8427-3D2354B453AA}"/>
              </a:ext>
            </a:extLst>
          </p:cNvPr>
          <p:cNvCxnSpPr/>
          <p:nvPr/>
        </p:nvCxnSpPr>
        <p:spPr>
          <a:xfrm>
            <a:off x="5423367" y="2850709"/>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8C3B6A0-0C1F-4998-BC4D-1A4549E9F7B5}"/>
              </a:ext>
            </a:extLst>
          </p:cNvPr>
          <p:cNvCxnSpPr/>
          <p:nvPr/>
        </p:nvCxnSpPr>
        <p:spPr>
          <a:xfrm>
            <a:off x="5432046" y="4006230"/>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89" name="Group 88">
            <a:extLst>
              <a:ext uri="{FF2B5EF4-FFF2-40B4-BE49-F238E27FC236}">
                <a16:creationId xmlns:a16="http://schemas.microsoft.com/office/drawing/2014/main" id="{A8B67E5B-7BBE-9EC7-4E76-B1818FB3D0F4}"/>
              </a:ext>
            </a:extLst>
          </p:cNvPr>
          <p:cNvGrpSpPr/>
          <p:nvPr/>
        </p:nvGrpSpPr>
        <p:grpSpPr>
          <a:xfrm>
            <a:off x="4218737" y="1546096"/>
            <a:ext cx="760366" cy="742405"/>
            <a:chOff x="4247593" y="1461276"/>
            <a:chExt cx="760366" cy="742405"/>
          </a:xfrm>
        </p:grpSpPr>
        <p:sp>
          <p:nvSpPr>
            <p:cNvPr id="21" name="Rectangle: Rounded Corners 20">
              <a:extLst>
                <a:ext uri="{FF2B5EF4-FFF2-40B4-BE49-F238E27FC236}">
                  <a16:creationId xmlns:a16="http://schemas.microsoft.com/office/drawing/2014/main" id="{B2A4CDA7-D8FB-2111-5C5A-92C8FCE79B33}"/>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1">
              <a:extLst>
                <a:ext uri="{FF2B5EF4-FFF2-40B4-BE49-F238E27FC236}">
                  <a16:creationId xmlns:a16="http://schemas.microsoft.com/office/drawing/2014/main" id="{E4F25F0B-F4FA-D588-E7FD-79546C8B5B7B}"/>
                </a:ext>
              </a:extLst>
            </p:cNvPr>
            <p:cNvGrpSpPr/>
            <p:nvPr/>
          </p:nvGrpSpPr>
          <p:grpSpPr>
            <a:xfrm>
              <a:off x="4410718" y="1657192"/>
              <a:ext cx="399542" cy="418751"/>
              <a:chOff x="3398838" y="731838"/>
              <a:chExt cx="330200" cy="346075"/>
            </a:xfrm>
            <a:noFill/>
          </p:grpSpPr>
          <p:sp>
            <p:nvSpPr>
              <p:cNvPr id="23" name="Line 488">
                <a:extLst>
                  <a:ext uri="{FF2B5EF4-FFF2-40B4-BE49-F238E27FC236}">
                    <a16:creationId xmlns:a16="http://schemas.microsoft.com/office/drawing/2014/main" id="{10594093-22B9-D927-0150-77824E19AD85}"/>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Line 489">
                <a:extLst>
                  <a:ext uri="{FF2B5EF4-FFF2-40B4-BE49-F238E27FC236}">
                    <a16:creationId xmlns:a16="http://schemas.microsoft.com/office/drawing/2014/main" id="{FFDE059A-24DC-6C3E-4CFF-1236F8A2095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490">
                <a:extLst>
                  <a:ext uri="{FF2B5EF4-FFF2-40B4-BE49-F238E27FC236}">
                    <a16:creationId xmlns:a16="http://schemas.microsoft.com/office/drawing/2014/main" id="{56AEF66C-2746-F1A9-C87E-57B097DD865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491">
                <a:extLst>
                  <a:ext uri="{FF2B5EF4-FFF2-40B4-BE49-F238E27FC236}">
                    <a16:creationId xmlns:a16="http://schemas.microsoft.com/office/drawing/2014/main" id="{1950DBA5-DCC8-46D5-32F3-79F57202BB2D}"/>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492">
                <a:extLst>
                  <a:ext uri="{FF2B5EF4-FFF2-40B4-BE49-F238E27FC236}">
                    <a16:creationId xmlns:a16="http://schemas.microsoft.com/office/drawing/2014/main" id="{16773C6D-B496-72D4-86D0-0ECEE8A79087}"/>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Line 493">
                <a:extLst>
                  <a:ext uri="{FF2B5EF4-FFF2-40B4-BE49-F238E27FC236}">
                    <a16:creationId xmlns:a16="http://schemas.microsoft.com/office/drawing/2014/main" id="{F3537AC8-0B02-49CD-6EAD-5E8E24CB0CC7}"/>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Line 494">
                <a:extLst>
                  <a:ext uri="{FF2B5EF4-FFF2-40B4-BE49-F238E27FC236}">
                    <a16:creationId xmlns:a16="http://schemas.microsoft.com/office/drawing/2014/main" id="{22C6829C-D862-7A48-C8D9-51D8659FF7BE}"/>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Line 495">
                <a:extLst>
                  <a:ext uri="{FF2B5EF4-FFF2-40B4-BE49-F238E27FC236}">
                    <a16:creationId xmlns:a16="http://schemas.microsoft.com/office/drawing/2014/main" id="{C5026D34-CAF3-C46F-9354-0919AFAF44E3}"/>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8" name="Rectangle: Rounded Corners 47">
            <a:extLst>
              <a:ext uri="{FF2B5EF4-FFF2-40B4-BE49-F238E27FC236}">
                <a16:creationId xmlns:a16="http://schemas.microsoft.com/office/drawing/2014/main" id="{ACFFA2C4-E29E-A04E-E37F-467FEA93614F}"/>
              </a:ext>
            </a:extLst>
          </p:cNvPr>
          <p:cNvSpPr/>
          <p:nvPr/>
        </p:nvSpPr>
        <p:spPr>
          <a:xfrm>
            <a:off x="4218737" y="220041"/>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id="{3FD4EE81-E1F4-7B94-FE6B-D7FFF86450EF}"/>
              </a:ext>
            </a:extLst>
          </p:cNvPr>
          <p:cNvGrpSpPr/>
          <p:nvPr/>
        </p:nvGrpSpPr>
        <p:grpSpPr>
          <a:xfrm>
            <a:off x="4399149" y="678039"/>
            <a:ext cx="399542" cy="418751"/>
            <a:chOff x="3398838" y="731838"/>
            <a:chExt cx="330200" cy="346075"/>
          </a:xfrm>
          <a:noFill/>
        </p:grpSpPr>
        <p:sp>
          <p:nvSpPr>
            <p:cNvPr id="81" name="Line 488">
              <a:extLst>
                <a:ext uri="{FF2B5EF4-FFF2-40B4-BE49-F238E27FC236}">
                  <a16:creationId xmlns:a16="http://schemas.microsoft.com/office/drawing/2014/main" id="{6FAE4136-AA9E-CF3C-BE07-347E6DB45FA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Line 489">
              <a:extLst>
                <a:ext uri="{FF2B5EF4-FFF2-40B4-BE49-F238E27FC236}">
                  <a16:creationId xmlns:a16="http://schemas.microsoft.com/office/drawing/2014/main" id="{03C349DE-EE72-89A1-4596-643C6528E823}"/>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490">
              <a:extLst>
                <a:ext uri="{FF2B5EF4-FFF2-40B4-BE49-F238E27FC236}">
                  <a16:creationId xmlns:a16="http://schemas.microsoft.com/office/drawing/2014/main" id="{C3AAFA78-ECEC-AE63-FB1E-7194D1ED7A49}"/>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491">
              <a:extLst>
                <a:ext uri="{FF2B5EF4-FFF2-40B4-BE49-F238E27FC236}">
                  <a16:creationId xmlns:a16="http://schemas.microsoft.com/office/drawing/2014/main" id="{E6CBB3F8-1F0B-EA25-B281-B741A974DDFC}"/>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492">
              <a:extLst>
                <a:ext uri="{FF2B5EF4-FFF2-40B4-BE49-F238E27FC236}">
                  <a16:creationId xmlns:a16="http://schemas.microsoft.com/office/drawing/2014/main" id="{5B456026-4CB5-B2BF-51C9-4A2FFFFF1EAE}"/>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Line 493">
              <a:extLst>
                <a:ext uri="{FF2B5EF4-FFF2-40B4-BE49-F238E27FC236}">
                  <a16:creationId xmlns:a16="http://schemas.microsoft.com/office/drawing/2014/main" id="{FA832E5F-0B01-AF42-8172-27E1A3AC2AA4}"/>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Line 494">
              <a:extLst>
                <a:ext uri="{FF2B5EF4-FFF2-40B4-BE49-F238E27FC236}">
                  <a16:creationId xmlns:a16="http://schemas.microsoft.com/office/drawing/2014/main" id="{AD81EC0A-8F89-9C35-8018-A872D2DBF83C}"/>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Line 495">
              <a:extLst>
                <a:ext uri="{FF2B5EF4-FFF2-40B4-BE49-F238E27FC236}">
                  <a16:creationId xmlns:a16="http://schemas.microsoft.com/office/drawing/2014/main" id="{5D0BC48D-B35E-1A75-2F48-A6D93598F78D}"/>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 name="Group 89">
            <a:extLst>
              <a:ext uri="{FF2B5EF4-FFF2-40B4-BE49-F238E27FC236}">
                <a16:creationId xmlns:a16="http://schemas.microsoft.com/office/drawing/2014/main" id="{5DE22CCA-EA29-51F5-8AB9-AAD416B74F7B}"/>
              </a:ext>
            </a:extLst>
          </p:cNvPr>
          <p:cNvGrpSpPr/>
          <p:nvPr/>
        </p:nvGrpSpPr>
        <p:grpSpPr>
          <a:xfrm>
            <a:off x="4218736" y="2979829"/>
            <a:ext cx="760366" cy="742405"/>
            <a:chOff x="4247593" y="1461276"/>
            <a:chExt cx="760366" cy="742405"/>
          </a:xfrm>
        </p:grpSpPr>
        <p:sp>
          <p:nvSpPr>
            <p:cNvPr id="91" name="Rectangle: Rounded Corners 90">
              <a:extLst>
                <a:ext uri="{FF2B5EF4-FFF2-40B4-BE49-F238E27FC236}">
                  <a16:creationId xmlns:a16="http://schemas.microsoft.com/office/drawing/2014/main" id="{A3F25C1A-4185-BF57-794F-19D7899F3AED}"/>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2" name="Group 91">
              <a:extLst>
                <a:ext uri="{FF2B5EF4-FFF2-40B4-BE49-F238E27FC236}">
                  <a16:creationId xmlns:a16="http://schemas.microsoft.com/office/drawing/2014/main" id="{9A030F90-36A6-E08B-60A0-A93BC1364520}"/>
                </a:ext>
              </a:extLst>
            </p:cNvPr>
            <p:cNvGrpSpPr/>
            <p:nvPr/>
          </p:nvGrpSpPr>
          <p:grpSpPr>
            <a:xfrm>
              <a:off x="4410718" y="1657192"/>
              <a:ext cx="399542" cy="418751"/>
              <a:chOff x="3398838" y="731838"/>
              <a:chExt cx="330200" cy="346075"/>
            </a:xfrm>
            <a:noFill/>
          </p:grpSpPr>
          <p:sp>
            <p:nvSpPr>
              <p:cNvPr id="93" name="Line 488">
                <a:extLst>
                  <a:ext uri="{FF2B5EF4-FFF2-40B4-BE49-F238E27FC236}">
                    <a16:creationId xmlns:a16="http://schemas.microsoft.com/office/drawing/2014/main" id="{96EF0F99-4938-1ABC-76A1-2CEADD81E652}"/>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Line 489">
                <a:extLst>
                  <a:ext uri="{FF2B5EF4-FFF2-40B4-BE49-F238E27FC236}">
                    <a16:creationId xmlns:a16="http://schemas.microsoft.com/office/drawing/2014/main" id="{D235A42B-C83C-ADAB-7976-E662DCAF8868}"/>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490">
                <a:extLst>
                  <a:ext uri="{FF2B5EF4-FFF2-40B4-BE49-F238E27FC236}">
                    <a16:creationId xmlns:a16="http://schemas.microsoft.com/office/drawing/2014/main" id="{FCE36E17-3276-7DE4-C3A5-E7D28FF27CA8}"/>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491">
                <a:extLst>
                  <a:ext uri="{FF2B5EF4-FFF2-40B4-BE49-F238E27FC236}">
                    <a16:creationId xmlns:a16="http://schemas.microsoft.com/office/drawing/2014/main" id="{356E03A6-4544-48EA-00B4-908C252C18D8}"/>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492">
                <a:extLst>
                  <a:ext uri="{FF2B5EF4-FFF2-40B4-BE49-F238E27FC236}">
                    <a16:creationId xmlns:a16="http://schemas.microsoft.com/office/drawing/2014/main" id="{E26AC35B-9FD6-197B-6BCF-F0A44EDA3CAF}"/>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Line 493">
                <a:extLst>
                  <a:ext uri="{FF2B5EF4-FFF2-40B4-BE49-F238E27FC236}">
                    <a16:creationId xmlns:a16="http://schemas.microsoft.com/office/drawing/2014/main" id="{94F03A90-7126-00B5-04D3-07484372CEFC}"/>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Line 494">
                <a:extLst>
                  <a:ext uri="{FF2B5EF4-FFF2-40B4-BE49-F238E27FC236}">
                    <a16:creationId xmlns:a16="http://schemas.microsoft.com/office/drawing/2014/main" id="{93372B0C-0E2F-7A58-3C1E-7D6A3B04B3EF}"/>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Line 495">
                <a:extLst>
                  <a:ext uri="{FF2B5EF4-FFF2-40B4-BE49-F238E27FC236}">
                    <a16:creationId xmlns:a16="http://schemas.microsoft.com/office/drawing/2014/main" id="{8DFFCD15-B3C0-E1C9-0B4F-D8A4B134E444}"/>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13" name="TextBox 112">
            <a:extLst>
              <a:ext uri="{FF2B5EF4-FFF2-40B4-BE49-F238E27FC236}">
                <a16:creationId xmlns:a16="http://schemas.microsoft.com/office/drawing/2014/main" id="{10955CF2-68E0-97C4-8CDA-D723FEF2565B}"/>
              </a:ext>
            </a:extLst>
          </p:cNvPr>
          <p:cNvSpPr txBox="1"/>
          <p:nvPr/>
        </p:nvSpPr>
        <p:spPr>
          <a:xfrm>
            <a:off x="5432046" y="4141021"/>
            <a:ext cx="6311328" cy="1374876"/>
          </a:xfrm>
          <a:prstGeom prst="rect">
            <a:avLst/>
          </a:prstGeom>
          <a:noFill/>
        </p:spPr>
        <p:txBody>
          <a:bodyPr wrap="square" lIns="0" tIns="0" rIns="0" rtlCol="0" anchor="ctr" anchorCtr="0">
            <a:noAutofit/>
          </a:bodyPr>
          <a:lstStyle/>
          <a:p>
            <a:pPr algn="just"/>
            <a:r>
              <a:rPr lang="en-US" sz="2000" b="1" i="0" u="none" strike="noStrike" cap="none" dirty="0">
                <a:solidFill>
                  <a:srgbClr val="000000"/>
                </a:solidFill>
                <a:latin typeface="Oxygen"/>
                <a:ea typeface="Oxygen"/>
                <a:cs typeface="Oxygen"/>
                <a:sym typeface="Oxygen"/>
              </a:rPr>
              <a:t>Exploratory Data Analysis (EDA) :  </a:t>
            </a:r>
            <a:r>
              <a:rPr lang="en-US" sz="2000" b="0" i="0" u="none" strike="noStrike" cap="none" dirty="0">
                <a:solidFill>
                  <a:srgbClr val="000000"/>
                </a:solidFill>
                <a:latin typeface="Oxygen"/>
                <a:ea typeface="Oxygen"/>
                <a:cs typeface="Oxygen"/>
                <a:sym typeface="Oxygen"/>
              </a:rPr>
              <a:t>refers </a:t>
            </a:r>
            <a:r>
              <a:rPr lang="en-US" sz="2000" b="0" i="0" u="none" strike="noStrike" cap="none" dirty="0">
                <a:solidFill>
                  <a:schemeClr val="dk1"/>
                </a:solidFill>
                <a:highlight>
                  <a:schemeClr val="lt1"/>
                </a:highlight>
                <a:latin typeface="Arial"/>
                <a:ea typeface="Arial"/>
                <a:cs typeface="Arial"/>
                <a:sym typeface="Arial"/>
              </a:rPr>
              <a:t>to analyze and investigate data sets and summarize their main characteristics, often employing data visualization methods.</a:t>
            </a:r>
            <a:endParaRPr lang="da-DK" sz="2000" dirty="0">
              <a:latin typeface="Segoe UI" panose="020B0502040204020203" pitchFamily="34" charset="0"/>
              <a:cs typeface="Segoe UI" panose="020B0502040204020203" pitchFamily="34" charset="0"/>
            </a:endParaRPr>
          </a:p>
        </p:txBody>
      </p:sp>
      <p:grpSp>
        <p:nvGrpSpPr>
          <p:cNvPr id="114" name="Group 113">
            <a:extLst>
              <a:ext uri="{FF2B5EF4-FFF2-40B4-BE49-F238E27FC236}">
                <a16:creationId xmlns:a16="http://schemas.microsoft.com/office/drawing/2014/main" id="{A2E032F7-FE26-C7E9-4E65-90EF9B081746}"/>
              </a:ext>
            </a:extLst>
          </p:cNvPr>
          <p:cNvGrpSpPr/>
          <p:nvPr/>
        </p:nvGrpSpPr>
        <p:grpSpPr>
          <a:xfrm>
            <a:off x="4218736" y="4343521"/>
            <a:ext cx="760366" cy="742405"/>
            <a:chOff x="4247593" y="1461276"/>
            <a:chExt cx="760366" cy="742405"/>
          </a:xfrm>
        </p:grpSpPr>
        <p:sp>
          <p:nvSpPr>
            <p:cNvPr id="115" name="Rectangle: Rounded Corners 114">
              <a:extLst>
                <a:ext uri="{FF2B5EF4-FFF2-40B4-BE49-F238E27FC236}">
                  <a16:creationId xmlns:a16="http://schemas.microsoft.com/office/drawing/2014/main" id="{A2471A72-43A8-B6FB-1423-B7F072190401}"/>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6" name="Group 115">
              <a:extLst>
                <a:ext uri="{FF2B5EF4-FFF2-40B4-BE49-F238E27FC236}">
                  <a16:creationId xmlns:a16="http://schemas.microsoft.com/office/drawing/2014/main" id="{BB699EE2-4D19-55C2-BA6C-95BC672DC595}"/>
                </a:ext>
              </a:extLst>
            </p:cNvPr>
            <p:cNvGrpSpPr/>
            <p:nvPr/>
          </p:nvGrpSpPr>
          <p:grpSpPr>
            <a:xfrm>
              <a:off x="4410718" y="1657192"/>
              <a:ext cx="399542" cy="418751"/>
              <a:chOff x="3398838" y="731838"/>
              <a:chExt cx="330200" cy="346075"/>
            </a:xfrm>
            <a:noFill/>
          </p:grpSpPr>
          <p:sp>
            <p:nvSpPr>
              <p:cNvPr id="117" name="Line 488">
                <a:extLst>
                  <a:ext uri="{FF2B5EF4-FFF2-40B4-BE49-F238E27FC236}">
                    <a16:creationId xmlns:a16="http://schemas.microsoft.com/office/drawing/2014/main" id="{D1A723D2-ED1E-2F51-7ECB-ECB88AA511B8}"/>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Line 489">
                <a:extLst>
                  <a:ext uri="{FF2B5EF4-FFF2-40B4-BE49-F238E27FC236}">
                    <a16:creationId xmlns:a16="http://schemas.microsoft.com/office/drawing/2014/main" id="{236AFC20-D33A-9CC6-C150-3D3AAAA78B41}"/>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490">
                <a:extLst>
                  <a:ext uri="{FF2B5EF4-FFF2-40B4-BE49-F238E27FC236}">
                    <a16:creationId xmlns:a16="http://schemas.microsoft.com/office/drawing/2014/main" id="{BB9F1E42-E2F1-76C8-D910-6A52512C29B5}"/>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491">
                <a:extLst>
                  <a:ext uri="{FF2B5EF4-FFF2-40B4-BE49-F238E27FC236}">
                    <a16:creationId xmlns:a16="http://schemas.microsoft.com/office/drawing/2014/main" id="{DA22617D-904C-49FE-4742-63516494C844}"/>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492">
                <a:extLst>
                  <a:ext uri="{FF2B5EF4-FFF2-40B4-BE49-F238E27FC236}">
                    <a16:creationId xmlns:a16="http://schemas.microsoft.com/office/drawing/2014/main" id="{723CFA20-8E3D-0011-1661-3ED8907C8BE6}"/>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Line 493">
                <a:extLst>
                  <a:ext uri="{FF2B5EF4-FFF2-40B4-BE49-F238E27FC236}">
                    <a16:creationId xmlns:a16="http://schemas.microsoft.com/office/drawing/2014/main" id="{329931AE-5E21-37CD-E117-80446A63F21F}"/>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Line 494">
                <a:extLst>
                  <a:ext uri="{FF2B5EF4-FFF2-40B4-BE49-F238E27FC236}">
                    <a16:creationId xmlns:a16="http://schemas.microsoft.com/office/drawing/2014/main" id="{15AAE174-CDAC-DC97-9E50-7ABCBD8013E6}"/>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Line 495">
                <a:extLst>
                  <a:ext uri="{FF2B5EF4-FFF2-40B4-BE49-F238E27FC236}">
                    <a16:creationId xmlns:a16="http://schemas.microsoft.com/office/drawing/2014/main" id="{6ECBA279-7911-3FE7-88B9-0D7523F76D91}"/>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125" name="TextBox 124">
            <a:extLst>
              <a:ext uri="{FF2B5EF4-FFF2-40B4-BE49-F238E27FC236}">
                <a16:creationId xmlns:a16="http://schemas.microsoft.com/office/drawing/2014/main" id="{0BB06879-8365-70CE-2292-7F7297716ABB}"/>
              </a:ext>
            </a:extLst>
          </p:cNvPr>
          <p:cNvSpPr txBox="1"/>
          <p:nvPr/>
        </p:nvSpPr>
        <p:spPr>
          <a:xfrm>
            <a:off x="5432046" y="5625848"/>
            <a:ext cx="6311328" cy="1374876"/>
          </a:xfrm>
          <a:prstGeom prst="rect">
            <a:avLst/>
          </a:prstGeom>
          <a:noFill/>
        </p:spPr>
        <p:txBody>
          <a:bodyPr wrap="square" lIns="0" tIns="0" rIns="0" rtlCol="0" anchor="ctr" anchorCtr="0">
            <a:noAutofit/>
          </a:bodyPr>
          <a:lstStyle/>
          <a:p>
            <a:pPr marL="0" marR="0" lvl="0" indent="0" algn="l" rtl="0">
              <a:lnSpc>
                <a:spcPct val="115000"/>
              </a:lnSpc>
              <a:spcBef>
                <a:spcPts val="0"/>
              </a:spcBef>
              <a:spcAft>
                <a:spcPts val="0"/>
              </a:spcAft>
              <a:buClr>
                <a:srgbClr val="000000"/>
              </a:buClr>
              <a:buSzPts val="2100"/>
              <a:buFont typeface="Arial"/>
              <a:buNone/>
            </a:pPr>
            <a:r>
              <a:rPr lang="en-US" sz="2000" b="1" i="0" u="none" strike="noStrike" cap="none" dirty="0">
                <a:solidFill>
                  <a:srgbClr val="000000"/>
                </a:solidFill>
                <a:latin typeface="Oxygen"/>
                <a:ea typeface="Oxygen"/>
                <a:cs typeface="Oxygen"/>
                <a:sym typeface="Oxygen"/>
              </a:rPr>
              <a:t>Reporting : </a:t>
            </a:r>
            <a:r>
              <a:rPr lang="en-US" sz="2000" b="0" i="0" u="none" strike="noStrike" cap="none" dirty="0">
                <a:solidFill>
                  <a:schemeClr val="dk1"/>
                </a:solidFill>
                <a:highlight>
                  <a:schemeClr val="lt1"/>
                </a:highlight>
                <a:latin typeface="Arial"/>
                <a:ea typeface="Arial"/>
                <a:cs typeface="Arial"/>
                <a:sym typeface="Arial"/>
              </a:rPr>
              <a:t>is the process of collecting and formatting raw data and translating it into a digestible format to assess the ongoing performance of your organization. </a:t>
            </a:r>
          </a:p>
          <a:p>
            <a:pPr algn="just"/>
            <a:endParaRPr lang="da-DK" sz="2000" dirty="0">
              <a:latin typeface="Segoe UI" panose="020B0502040204020203" pitchFamily="34" charset="0"/>
              <a:cs typeface="Segoe UI" panose="020B0502040204020203" pitchFamily="34" charset="0"/>
            </a:endParaRPr>
          </a:p>
        </p:txBody>
      </p:sp>
      <p:sp>
        <p:nvSpPr>
          <p:cNvPr id="14" name="Slide Number Placeholder 3">
            <a:extLst>
              <a:ext uri="{FF2B5EF4-FFF2-40B4-BE49-F238E27FC236}">
                <a16:creationId xmlns:a16="http://schemas.microsoft.com/office/drawing/2014/main" id="{473136DB-9AC0-4F90-9DFA-703BE32245E1}"/>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7</a:t>
            </a:fld>
            <a:endParaRPr lang="en-ID" sz="1050" dirty="0">
              <a:solidFill>
                <a:schemeClr val="bg1"/>
              </a:solidFill>
            </a:endParaRPr>
          </a:p>
        </p:txBody>
      </p:sp>
      <p:grpSp>
        <p:nvGrpSpPr>
          <p:cNvPr id="126" name="Group 125">
            <a:extLst>
              <a:ext uri="{FF2B5EF4-FFF2-40B4-BE49-F238E27FC236}">
                <a16:creationId xmlns:a16="http://schemas.microsoft.com/office/drawing/2014/main" id="{2A15E510-4F72-D48B-DDA3-8D21ED71455E}"/>
              </a:ext>
            </a:extLst>
          </p:cNvPr>
          <p:cNvGrpSpPr/>
          <p:nvPr/>
        </p:nvGrpSpPr>
        <p:grpSpPr>
          <a:xfrm>
            <a:off x="4214793" y="5740200"/>
            <a:ext cx="760366" cy="742405"/>
            <a:chOff x="4247593" y="1461276"/>
            <a:chExt cx="760366" cy="742405"/>
          </a:xfrm>
        </p:grpSpPr>
        <p:sp>
          <p:nvSpPr>
            <p:cNvPr id="127" name="Rectangle: Rounded Corners 126">
              <a:extLst>
                <a:ext uri="{FF2B5EF4-FFF2-40B4-BE49-F238E27FC236}">
                  <a16:creationId xmlns:a16="http://schemas.microsoft.com/office/drawing/2014/main" id="{D44265A4-ED75-61A6-6BFC-B24941C42E0E}"/>
                </a:ext>
              </a:extLst>
            </p:cNvPr>
            <p:cNvSpPr/>
            <p:nvPr/>
          </p:nvSpPr>
          <p:spPr>
            <a:xfrm>
              <a:off x="4247593" y="1461276"/>
              <a:ext cx="760366" cy="742405"/>
            </a:xfrm>
            <a:prstGeom prst="roundRect">
              <a:avLst>
                <a:gd name="adj" fmla="val 5377"/>
              </a:avLst>
            </a:prstGeom>
            <a:solidFill>
              <a:srgbClr val="1A23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8" name="Group 127">
              <a:extLst>
                <a:ext uri="{FF2B5EF4-FFF2-40B4-BE49-F238E27FC236}">
                  <a16:creationId xmlns:a16="http://schemas.microsoft.com/office/drawing/2014/main" id="{6094915E-0298-A79B-6E27-773442FED565}"/>
                </a:ext>
              </a:extLst>
            </p:cNvPr>
            <p:cNvGrpSpPr/>
            <p:nvPr/>
          </p:nvGrpSpPr>
          <p:grpSpPr>
            <a:xfrm>
              <a:off x="4410718" y="1657192"/>
              <a:ext cx="399542" cy="418751"/>
              <a:chOff x="3398838" y="731838"/>
              <a:chExt cx="330200" cy="346075"/>
            </a:xfrm>
            <a:noFill/>
          </p:grpSpPr>
          <p:sp>
            <p:nvSpPr>
              <p:cNvPr id="129" name="Line 488">
                <a:extLst>
                  <a:ext uri="{FF2B5EF4-FFF2-40B4-BE49-F238E27FC236}">
                    <a16:creationId xmlns:a16="http://schemas.microsoft.com/office/drawing/2014/main" id="{C4C1FE3F-1D2B-E543-320B-37E0D506D66C}"/>
                  </a:ext>
                </a:extLst>
              </p:cNvPr>
              <p:cNvSpPr>
                <a:spLocks noChangeShapeType="1"/>
              </p:cNvSpPr>
              <p:nvPr/>
            </p:nvSpPr>
            <p:spPr bwMode="auto">
              <a:xfrm>
                <a:off x="3398838" y="1077913"/>
                <a:ext cx="330200" cy="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Line 489">
                <a:extLst>
                  <a:ext uri="{FF2B5EF4-FFF2-40B4-BE49-F238E27FC236}">
                    <a16:creationId xmlns:a16="http://schemas.microsoft.com/office/drawing/2014/main" id="{44200569-BB4D-3F23-C83F-444BB2E301EE}"/>
                  </a:ext>
                </a:extLst>
              </p:cNvPr>
              <p:cNvSpPr>
                <a:spLocks noChangeShapeType="1"/>
              </p:cNvSpPr>
              <p:nvPr/>
            </p:nvSpPr>
            <p:spPr bwMode="auto">
              <a:xfrm flipV="1">
                <a:off x="3563938" y="1001713"/>
                <a:ext cx="0" cy="76200"/>
              </a:xfrm>
              <a:prstGeom prst="line">
                <a:avLst/>
              </a:prstGeom>
              <a:grpFill/>
              <a:ln w="12700"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490">
                <a:extLst>
                  <a:ext uri="{FF2B5EF4-FFF2-40B4-BE49-F238E27FC236}">
                    <a16:creationId xmlns:a16="http://schemas.microsoft.com/office/drawing/2014/main" id="{FBB2E5E5-EC15-B9EB-DD1B-2A24B80FA3DD}"/>
                  </a:ext>
                </a:extLst>
              </p:cNvPr>
              <p:cNvSpPr>
                <a:spLocks/>
              </p:cNvSpPr>
              <p:nvPr/>
            </p:nvSpPr>
            <p:spPr bwMode="auto">
              <a:xfrm>
                <a:off x="3429000" y="731838"/>
                <a:ext cx="269875" cy="269875"/>
              </a:xfrm>
              <a:custGeom>
                <a:avLst/>
                <a:gdLst>
                  <a:gd name="T0" fmla="*/ 72 w 72"/>
                  <a:gd name="T1" fmla="*/ 36 h 72"/>
                  <a:gd name="T2" fmla="*/ 36 w 72"/>
                  <a:gd name="T3" fmla="*/ 72 h 72"/>
                  <a:gd name="T4" fmla="*/ 0 w 72"/>
                  <a:gd name="T5" fmla="*/ 35 h 72"/>
                  <a:gd name="T6" fmla="*/ 34 w 72"/>
                  <a:gd name="T7" fmla="*/ 0 h 72"/>
                  <a:gd name="T8" fmla="*/ 36 w 72"/>
                  <a:gd name="T9" fmla="*/ 0 h 72"/>
                  <a:gd name="T10" fmla="*/ 72 w 72"/>
                  <a:gd name="T11" fmla="*/ 36 h 72"/>
                </a:gdLst>
                <a:ahLst/>
                <a:cxnLst>
                  <a:cxn ang="0">
                    <a:pos x="T0" y="T1"/>
                  </a:cxn>
                  <a:cxn ang="0">
                    <a:pos x="T2" y="T3"/>
                  </a:cxn>
                  <a:cxn ang="0">
                    <a:pos x="T4" y="T5"/>
                  </a:cxn>
                  <a:cxn ang="0">
                    <a:pos x="T6" y="T7"/>
                  </a:cxn>
                  <a:cxn ang="0">
                    <a:pos x="T8" y="T9"/>
                  </a:cxn>
                  <a:cxn ang="0">
                    <a:pos x="T10" y="T11"/>
                  </a:cxn>
                </a:cxnLst>
                <a:rect l="0" t="0" r="r" b="b"/>
                <a:pathLst>
                  <a:path w="72" h="72">
                    <a:moveTo>
                      <a:pt x="72" y="36"/>
                    </a:moveTo>
                    <a:cubicBezTo>
                      <a:pt x="72" y="56"/>
                      <a:pt x="56" y="72"/>
                      <a:pt x="36" y="72"/>
                    </a:cubicBezTo>
                    <a:cubicBezTo>
                      <a:pt x="16" y="72"/>
                      <a:pt x="0" y="55"/>
                      <a:pt x="0" y="35"/>
                    </a:cubicBezTo>
                    <a:cubicBezTo>
                      <a:pt x="0" y="16"/>
                      <a:pt x="15" y="1"/>
                      <a:pt x="34" y="0"/>
                    </a:cubicBezTo>
                    <a:cubicBezTo>
                      <a:pt x="35" y="0"/>
                      <a:pt x="35" y="0"/>
                      <a:pt x="36" y="0"/>
                    </a:cubicBezTo>
                    <a:cubicBezTo>
                      <a:pt x="56" y="0"/>
                      <a:pt x="72" y="16"/>
                      <a:pt x="72" y="36"/>
                    </a:cubicBezTo>
                    <a:close/>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2" name="Freeform 491">
                <a:extLst>
                  <a:ext uri="{FF2B5EF4-FFF2-40B4-BE49-F238E27FC236}">
                    <a16:creationId xmlns:a16="http://schemas.microsoft.com/office/drawing/2014/main" id="{BE43C406-7FCD-78FB-EEDA-CD98BA859847}"/>
                  </a:ext>
                </a:extLst>
              </p:cNvPr>
              <p:cNvSpPr>
                <a:spLocks/>
              </p:cNvSpPr>
              <p:nvPr/>
            </p:nvSpPr>
            <p:spPr bwMode="auto">
              <a:xfrm>
                <a:off x="3489325" y="731838"/>
                <a:ext cx="66675" cy="269875"/>
              </a:xfrm>
              <a:custGeom>
                <a:avLst/>
                <a:gdLst>
                  <a:gd name="T0" fmla="*/ 18 w 18"/>
                  <a:gd name="T1" fmla="*/ 0 h 72"/>
                  <a:gd name="T2" fmla="*/ 18 w 18"/>
                  <a:gd name="T3" fmla="*/ 72 h 72"/>
                </a:gdLst>
                <a:ahLst/>
                <a:cxnLst>
                  <a:cxn ang="0">
                    <a:pos x="T0" y="T1"/>
                  </a:cxn>
                  <a:cxn ang="0">
                    <a:pos x="T2" y="T3"/>
                  </a:cxn>
                </a:cxnLst>
                <a:rect l="0" t="0" r="r" b="b"/>
                <a:pathLst>
                  <a:path w="18" h="72">
                    <a:moveTo>
                      <a:pt x="18" y="0"/>
                    </a:moveTo>
                    <a:cubicBezTo>
                      <a:pt x="0" y="20"/>
                      <a:pt x="0" y="47"/>
                      <a:pt x="18"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492">
                <a:extLst>
                  <a:ext uri="{FF2B5EF4-FFF2-40B4-BE49-F238E27FC236}">
                    <a16:creationId xmlns:a16="http://schemas.microsoft.com/office/drawing/2014/main" id="{85369E79-63FF-C0C6-4A3E-DA47CDC70EC5}"/>
                  </a:ext>
                </a:extLst>
              </p:cNvPr>
              <p:cNvSpPr>
                <a:spLocks/>
              </p:cNvSpPr>
              <p:nvPr/>
            </p:nvSpPr>
            <p:spPr bwMode="auto">
              <a:xfrm>
                <a:off x="3568700" y="731838"/>
                <a:ext cx="71438" cy="269875"/>
              </a:xfrm>
              <a:custGeom>
                <a:avLst/>
                <a:gdLst>
                  <a:gd name="T0" fmla="*/ 0 w 19"/>
                  <a:gd name="T1" fmla="*/ 0 h 72"/>
                  <a:gd name="T2" fmla="*/ 0 w 19"/>
                  <a:gd name="T3" fmla="*/ 72 h 72"/>
                </a:gdLst>
                <a:ahLst/>
                <a:cxnLst>
                  <a:cxn ang="0">
                    <a:pos x="T0" y="T1"/>
                  </a:cxn>
                  <a:cxn ang="0">
                    <a:pos x="T2" y="T3"/>
                  </a:cxn>
                </a:cxnLst>
                <a:rect l="0" t="0" r="r" b="b"/>
                <a:pathLst>
                  <a:path w="19" h="72">
                    <a:moveTo>
                      <a:pt x="0" y="0"/>
                    </a:moveTo>
                    <a:cubicBezTo>
                      <a:pt x="19" y="20"/>
                      <a:pt x="19" y="47"/>
                      <a:pt x="0" y="72"/>
                    </a:cubicBezTo>
                  </a:path>
                </a:pathLst>
              </a:cu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Line 493">
                <a:extLst>
                  <a:ext uri="{FF2B5EF4-FFF2-40B4-BE49-F238E27FC236}">
                    <a16:creationId xmlns:a16="http://schemas.microsoft.com/office/drawing/2014/main" id="{3876988D-152F-6706-317B-75A1E9F7F945}"/>
                  </a:ext>
                </a:extLst>
              </p:cNvPr>
              <p:cNvSpPr>
                <a:spLocks noChangeShapeType="1"/>
              </p:cNvSpPr>
              <p:nvPr/>
            </p:nvSpPr>
            <p:spPr bwMode="auto">
              <a:xfrm>
                <a:off x="3443288" y="927100"/>
                <a:ext cx="241300"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Line 494">
                <a:extLst>
                  <a:ext uri="{FF2B5EF4-FFF2-40B4-BE49-F238E27FC236}">
                    <a16:creationId xmlns:a16="http://schemas.microsoft.com/office/drawing/2014/main" id="{F3D2F146-92C3-1392-8EF5-D00C7B9CF2A3}"/>
                  </a:ext>
                </a:extLst>
              </p:cNvPr>
              <p:cNvSpPr>
                <a:spLocks noChangeShapeType="1"/>
              </p:cNvSpPr>
              <p:nvPr/>
            </p:nvSpPr>
            <p:spPr bwMode="auto">
              <a:xfrm>
                <a:off x="3451225" y="792163"/>
                <a:ext cx="22542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Line 495">
                <a:extLst>
                  <a:ext uri="{FF2B5EF4-FFF2-40B4-BE49-F238E27FC236}">
                    <a16:creationId xmlns:a16="http://schemas.microsoft.com/office/drawing/2014/main" id="{82849E60-1E90-B8BD-317F-6B6A71F5767B}"/>
                  </a:ext>
                </a:extLst>
              </p:cNvPr>
              <p:cNvSpPr>
                <a:spLocks noChangeShapeType="1"/>
              </p:cNvSpPr>
              <p:nvPr/>
            </p:nvSpPr>
            <p:spPr bwMode="auto">
              <a:xfrm>
                <a:off x="3429001" y="866775"/>
                <a:ext cx="269875" cy="0"/>
              </a:xfrm>
              <a:prstGeom prst="line">
                <a:avLst/>
              </a:prstGeom>
              <a:grpFill/>
              <a:ln w="12700"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cxnSp>
        <p:nvCxnSpPr>
          <p:cNvPr id="137" name="Straight Connector 136">
            <a:extLst>
              <a:ext uri="{FF2B5EF4-FFF2-40B4-BE49-F238E27FC236}">
                <a16:creationId xmlns:a16="http://schemas.microsoft.com/office/drawing/2014/main" id="{699DA6BE-EE13-5072-C777-BA722EC29692}"/>
              </a:ext>
            </a:extLst>
          </p:cNvPr>
          <p:cNvCxnSpPr/>
          <p:nvPr/>
        </p:nvCxnSpPr>
        <p:spPr>
          <a:xfrm>
            <a:off x="5403825" y="5515897"/>
            <a:ext cx="518457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20492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C2A53C7-18AD-8B1B-273D-AFD9E727A77D}"/>
              </a:ext>
            </a:extLst>
          </p:cNvPr>
          <p:cNvGrpSpPr/>
          <p:nvPr/>
        </p:nvGrpSpPr>
        <p:grpSpPr>
          <a:xfrm>
            <a:off x="0" y="4954136"/>
            <a:ext cx="12192000" cy="1909138"/>
            <a:chOff x="0" y="4948862"/>
            <a:chExt cx="12192000" cy="1909138"/>
          </a:xfrm>
        </p:grpSpPr>
        <p:sp>
          <p:nvSpPr>
            <p:cNvPr id="9" name="Freeform: Shape 8">
              <a:extLst>
                <a:ext uri="{FF2B5EF4-FFF2-40B4-BE49-F238E27FC236}">
                  <a16:creationId xmlns:a16="http://schemas.microsoft.com/office/drawing/2014/main" id="{514547DF-FB10-1EBA-D49F-97142A7C102F}"/>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79974176-0EB8-C5CD-F4D6-B29E5F5CB11B}"/>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8</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6146" name="Picture 2">
            <a:extLst>
              <a:ext uri="{FF2B5EF4-FFF2-40B4-BE49-F238E27FC236}">
                <a16:creationId xmlns:a16="http://schemas.microsoft.com/office/drawing/2014/main" id="{219972A5-B0DC-18CE-1591-509E4EFE13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948" y="1438823"/>
            <a:ext cx="5656052" cy="465465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372F1BA7-A533-BA7E-E79D-1F731033E5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6773" y="1326370"/>
            <a:ext cx="5244169" cy="492771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673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06F097F-EE47-34A3-18A3-59F205B961CB}"/>
              </a:ext>
            </a:extLst>
          </p:cNvPr>
          <p:cNvGrpSpPr/>
          <p:nvPr/>
        </p:nvGrpSpPr>
        <p:grpSpPr>
          <a:xfrm>
            <a:off x="0" y="4954136"/>
            <a:ext cx="12192000" cy="1909138"/>
            <a:chOff x="0" y="4948862"/>
            <a:chExt cx="12192000" cy="1909138"/>
          </a:xfrm>
        </p:grpSpPr>
        <p:sp>
          <p:nvSpPr>
            <p:cNvPr id="3" name="Freeform: Shape 2">
              <a:extLst>
                <a:ext uri="{FF2B5EF4-FFF2-40B4-BE49-F238E27FC236}">
                  <a16:creationId xmlns:a16="http://schemas.microsoft.com/office/drawing/2014/main" id="{D1E100B2-C411-B83E-A0C2-0ABA20CBB368}"/>
                </a:ext>
              </a:extLst>
            </p:cNvPr>
            <p:cNvSpPr/>
            <p:nvPr/>
          </p:nvSpPr>
          <p:spPr>
            <a:xfrm>
              <a:off x="0" y="4948862"/>
              <a:ext cx="12192000" cy="1909138"/>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E8F1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Freeform: Shape 3">
              <a:extLst>
                <a:ext uri="{FF2B5EF4-FFF2-40B4-BE49-F238E27FC236}">
                  <a16:creationId xmlns:a16="http://schemas.microsoft.com/office/drawing/2014/main" id="{0B0BE848-4DF7-AF0D-FB21-DF6BA22EEE85}"/>
                </a:ext>
              </a:extLst>
            </p:cNvPr>
            <p:cNvSpPr/>
            <p:nvPr/>
          </p:nvSpPr>
          <p:spPr>
            <a:xfrm>
              <a:off x="0" y="5563852"/>
              <a:ext cx="12192000" cy="1294147"/>
            </a:xfrm>
            <a:custGeom>
              <a:avLst/>
              <a:gdLst>
                <a:gd name="connsiteX0" fmla="*/ 0 w 12192000"/>
                <a:gd name="connsiteY0" fmla="*/ 0 h 1909138"/>
                <a:gd name="connsiteX1" fmla="*/ 227719 w 12192000"/>
                <a:gd name="connsiteY1" fmla="*/ 142350 h 1909138"/>
                <a:gd name="connsiteX2" fmla="*/ 6096001 w 12192000"/>
                <a:gd name="connsiteY2" fmla="*/ 1628919 h 1909138"/>
                <a:gd name="connsiteX3" fmla="*/ 11964283 w 12192000"/>
                <a:gd name="connsiteY3" fmla="*/ 142350 h 1909138"/>
                <a:gd name="connsiteX4" fmla="*/ 12192000 w 12192000"/>
                <a:gd name="connsiteY4" fmla="*/ 1 h 1909138"/>
                <a:gd name="connsiteX5" fmla="*/ 12192000 w 12192000"/>
                <a:gd name="connsiteY5" fmla="*/ 1909138 h 1909138"/>
                <a:gd name="connsiteX6" fmla="*/ 0 w 12192000"/>
                <a:gd name="connsiteY6" fmla="*/ 1909138 h 1909138"/>
                <a:gd name="connsiteX7" fmla="*/ 0 w 12192000"/>
                <a:gd name="connsiteY7" fmla="*/ 0 h 190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909138">
                  <a:moveTo>
                    <a:pt x="0" y="0"/>
                  </a:moveTo>
                  <a:lnTo>
                    <a:pt x="227719" y="142350"/>
                  </a:lnTo>
                  <a:cubicBezTo>
                    <a:pt x="1777640" y="1065981"/>
                    <a:pt x="3836554" y="1628919"/>
                    <a:pt x="6096001" y="1628919"/>
                  </a:cubicBezTo>
                  <a:cubicBezTo>
                    <a:pt x="8355448" y="1628919"/>
                    <a:pt x="10414362" y="1065981"/>
                    <a:pt x="11964283" y="142350"/>
                  </a:cubicBezTo>
                  <a:lnTo>
                    <a:pt x="12192000" y="1"/>
                  </a:lnTo>
                  <a:lnTo>
                    <a:pt x="12192000" y="1909138"/>
                  </a:lnTo>
                  <a:lnTo>
                    <a:pt x="0" y="1909138"/>
                  </a:lnTo>
                  <a:lnTo>
                    <a:pt x="0" y="0"/>
                  </a:lnTo>
                  <a:close/>
                </a:path>
              </a:pathLst>
            </a:custGeom>
            <a:solidFill>
              <a:srgbClr val="7AC2F9">
                <a:alpha val="11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00" name="Title 1">
            <a:extLst>
              <a:ext uri="{FF2B5EF4-FFF2-40B4-BE49-F238E27FC236}">
                <a16:creationId xmlns:a16="http://schemas.microsoft.com/office/drawing/2014/main" id="{31984DCD-3DBC-41AA-9368-EA52D0D54228}"/>
              </a:ext>
            </a:extLst>
          </p:cNvPr>
          <p:cNvSpPr txBox="1">
            <a:spLocks/>
          </p:cNvSpPr>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ID" sz="4000" dirty="0"/>
              <a:t>Analysis using Python</a:t>
            </a:r>
          </a:p>
        </p:txBody>
      </p:sp>
      <p:sp>
        <p:nvSpPr>
          <p:cNvPr id="87" name="Oval 86">
            <a:extLst>
              <a:ext uri="{FF2B5EF4-FFF2-40B4-BE49-F238E27FC236}">
                <a16:creationId xmlns:a16="http://schemas.microsoft.com/office/drawing/2014/main" id="{9A461E40-30C0-4F71-9FDA-45BFE4F5C8B5}"/>
              </a:ext>
            </a:extLst>
          </p:cNvPr>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8" name="Slide Number Placeholder 3">
            <a:extLst>
              <a:ext uri="{FF2B5EF4-FFF2-40B4-BE49-F238E27FC236}">
                <a16:creationId xmlns:a16="http://schemas.microsoft.com/office/drawing/2014/main" id="{1DCD9179-7C6B-4299-8B54-304299EB5BC2}"/>
              </a:ext>
            </a:extLst>
          </p:cNvPr>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pPr algn="ctr"/>
              <a:t>9</a:t>
            </a:fld>
            <a:endParaRPr lang="en-ID" sz="1050" dirty="0">
              <a:solidFill>
                <a:schemeClr val="bg1"/>
              </a:solidFill>
            </a:endParaRPr>
          </a:p>
        </p:txBody>
      </p:sp>
      <p:grpSp>
        <p:nvGrpSpPr>
          <p:cNvPr id="5" name="Group 4">
            <a:extLst>
              <a:ext uri="{FF2B5EF4-FFF2-40B4-BE49-F238E27FC236}">
                <a16:creationId xmlns:a16="http://schemas.microsoft.com/office/drawing/2014/main" id="{9766D0E0-385F-5C37-30A5-C32158DE9353}"/>
              </a:ext>
            </a:extLst>
          </p:cNvPr>
          <p:cNvGrpSpPr/>
          <p:nvPr/>
        </p:nvGrpSpPr>
        <p:grpSpPr>
          <a:xfrm>
            <a:off x="9700488" y="290515"/>
            <a:ext cx="2042886" cy="774004"/>
            <a:chOff x="1141677" y="4889214"/>
            <a:chExt cx="2042886" cy="774004"/>
          </a:xfrm>
        </p:grpSpPr>
        <p:sp>
          <p:nvSpPr>
            <p:cNvPr id="6" name="Rectangle: Rounded Corners 5">
              <a:extLst>
                <a:ext uri="{FF2B5EF4-FFF2-40B4-BE49-F238E27FC236}">
                  <a16:creationId xmlns:a16="http://schemas.microsoft.com/office/drawing/2014/main" id="{F4124A92-2BD3-916E-74BB-0F84E2EE4CD9}"/>
                </a:ext>
              </a:extLst>
            </p:cNvPr>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19CAB37-165D-9D23-B591-185D47C29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grpSp>
      <p:pic>
        <p:nvPicPr>
          <p:cNvPr id="7170" name="Picture 2">
            <a:extLst>
              <a:ext uri="{FF2B5EF4-FFF2-40B4-BE49-F238E27FC236}">
                <a16:creationId xmlns:a16="http://schemas.microsoft.com/office/drawing/2014/main" id="{1C4D8C53-D872-BD6A-4D8D-50AB17D75C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149" y="1941104"/>
            <a:ext cx="5276850" cy="406717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0D8CFD1F-A388-1BF5-E9E0-E774FB6BF0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941104"/>
            <a:ext cx="5686425" cy="411480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027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tNfMt_9IUZmR4dAI2vtpI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1247</TotalTime>
  <Words>432</Words>
  <Application>Microsoft Office PowerPoint</Application>
  <PresentationFormat>Widescreen</PresentationFormat>
  <Paragraphs>74</Paragraphs>
  <Slides>16</Slides>
  <Notes>14</Notes>
  <HiddenSlides>0</HiddenSlides>
  <MMClips>0</MMClips>
  <ScaleCrop>false</ScaleCrop>
  <HeadingPairs>
    <vt:vector size="8" baseType="variant">
      <vt:variant>
        <vt:lpstr>Fonts Used</vt:lpstr>
      </vt:variant>
      <vt:variant>
        <vt:i4>8</vt:i4>
      </vt:variant>
      <vt:variant>
        <vt:lpstr>Theme</vt:lpstr>
      </vt:variant>
      <vt:variant>
        <vt:i4>2</vt:i4>
      </vt:variant>
      <vt:variant>
        <vt:lpstr>Embedded OLE Servers</vt:lpstr>
      </vt:variant>
      <vt:variant>
        <vt:i4>1</vt:i4>
      </vt:variant>
      <vt:variant>
        <vt:lpstr>Slide Titles</vt:lpstr>
      </vt:variant>
      <vt:variant>
        <vt:i4>16</vt:i4>
      </vt:variant>
    </vt:vector>
  </HeadingPairs>
  <TitlesOfParts>
    <vt:vector size="27" baseType="lpstr">
      <vt:lpstr>Arial</vt:lpstr>
      <vt:lpstr>ArialMT</vt:lpstr>
      <vt:lpstr>Calibri</vt:lpstr>
      <vt:lpstr>Calibri Light</vt:lpstr>
      <vt:lpstr>Lexend</vt:lpstr>
      <vt:lpstr>Oxygen</vt:lpstr>
      <vt:lpstr>Segoe UI</vt:lpstr>
      <vt:lpstr>Wingdings</vt:lpstr>
      <vt:lpstr>Office Theme</vt:lpstr>
      <vt:lpstr>1_Office Theme</vt:lpstr>
      <vt:lpstr>think-cell Slide</vt:lpstr>
      <vt:lpstr>Amazon Sales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Nrupraj Bhendarkar</cp:lastModifiedBy>
  <cp:revision>22</cp:revision>
  <dcterms:created xsi:type="dcterms:W3CDTF">2022-01-20T05:04:38Z</dcterms:created>
  <dcterms:modified xsi:type="dcterms:W3CDTF">2023-05-05T18:42:58Z</dcterms:modified>
</cp:coreProperties>
</file>

<file path=docProps/thumbnail.jpeg>
</file>